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55"/>
  </p:notesMasterIdLst>
  <p:sldIdLst>
    <p:sldId id="256" r:id="rId2"/>
    <p:sldId id="281" r:id="rId3"/>
    <p:sldId id="280" r:id="rId4"/>
    <p:sldId id="346" r:id="rId5"/>
    <p:sldId id="286" r:id="rId6"/>
    <p:sldId id="282" r:id="rId7"/>
    <p:sldId id="293" r:id="rId8"/>
    <p:sldId id="294" r:id="rId9"/>
    <p:sldId id="295" r:id="rId10"/>
    <p:sldId id="304" r:id="rId11"/>
    <p:sldId id="305" r:id="rId12"/>
    <p:sldId id="299" r:id="rId13"/>
    <p:sldId id="300" r:id="rId14"/>
    <p:sldId id="301" r:id="rId15"/>
    <p:sldId id="306" r:id="rId16"/>
    <p:sldId id="307" r:id="rId17"/>
    <p:sldId id="308" r:id="rId18"/>
    <p:sldId id="309" r:id="rId19"/>
    <p:sldId id="278" r:id="rId20"/>
    <p:sldId id="313" r:id="rId21"/>
    <p:sldId id="352" r:id="rId22"/>
    <p:sldId id="314" r:id="rId23"/>
    <p:sldId id="317" r:id="rId24"/>
    <p:sldId id="318" r:id="rId25"/>
    <p:sldId id="327" r:id="rId26"/>
    <p:sldId id="320" r:id="rId27"/>
    <p:sldId id="321" r:id="rId28"/>
    <p:sldId id="322" r:id="rId29"/>
    <p:sldId id="323" r:id="rId30"/>
    <p:sldId id="324" r:id="rId31"/>
    <p:sldId id="325" r:id="rId32"/>
    <p:sldId id="326" r:id="rId33"/>
    <p:sldId id="328" r:id="rId34"/>
    <p:sldId id="329" r:id="rId35"/>
    <p:sldId id="332" r:id="rId36"/>
    <p:sldId id="330" r:id="rId37"/>
    <p:sldId id="331" r:id="rId38"/>
    <p:sldId id="333" r:id="rId39"/>
    <p:sldId id="334" r:id="rId40"/>
    <p:sldId id="347" r:id="rId41"/>
    <p:sldId id="348" r:id="rId42"/>
    <p:sldId id="349" r:id="rId43"/>
    <p:sldId id="350" r:id="rId44"/>
    <p:sldId id="351" r:id="rId45"/>
    <p:sldId id="335" r:id="rId46"/>
    <p:sldId id="336" r:id="rId47"/>
    <p:sldId id="337" r:id="rId48"/>
    <p:sldId id="339" r:id="rId49"/>
    <p:sldId id="284" r:id="rId50"/>
    <p:sldId id="340" r:id="rId51"/>
    <p:sldId id="341" r:id="rId52"/>
    <p:sldId id="345" r:id="rId53"/>
    <p:sldId id="344"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45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37" autoAdjust="0"/>
    <p:restoredTop sz="93381" autoAdjust="0"/>
  </p:normalViewPr>
  <p:slideViewPr>
    <p:cSldViewPr snapToGrid="0">
      <p:cViewPr>
        <p:scale>
          <a:sx n="90" d="100"/>
          <a:sy n="90" d="100"/>
        </p:scale>
        <p:origin x="-1182" y="-78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0D8019-C1A1-47CA-A7BA-FF1B2290E196}" type="datetimeFigureOut">
              <a:rPr lang="en-US" smtClean="0"/>
              <a:t>1/20/2016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8770C4-B9B5-4DF3-9FC0-2B71F405F633}" type="slidenum">
              <a:rPr lang="en-US" smtClean="0"/>
              <a:t>‹#›</a:t>
            </a:fld>
            <a:endParaRPr lang="en-US"/>
          </a:p>
        </p:txBody>
      </p:sp>
    </p:spTree>
    <p:extLst>
      <p:ext uri="{BB962C8B-B14F-4D97-AF65-F5344CB8AC3E}">
        <p14:creationId xmlns:p14="http://schemas.microsoft.com/office/powerpoint/2010/main" val="1430633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1</a:t>
            </a:fld>
            <a:endParaRPr lang="en-US"/>
          </a:p>
        </p:txBody>
      </p:sp>
    </p:spTree>
    <p:extLst>
      <p:ext uri="{BB962C8B-B14F-4D97-AF65-F5344CB8AC3E}">
        <p14:creationId xmlns:p14="http://schemas.microsoft.com/office/powerpoint/2010/main" val="1698974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a:t>
            </a:r>
            <a:r>
              <a:rPr lang="en-US" baseline="0" dirty="0" smtClean="0"/>
              <a:t> we give you a tool to use, all of a sudden this problem becomes a lot easier to solve. How much easier? </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13</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a:t>
            </a:r>
            <a:r>
              <a:rPr lang="en-US" baseline="0" dirty="0" smtClean="0"/>
              <a:t> 5 times easier. It takes educated people an average of 50 seconds to solve this problem in their head. Give them the </a:t>
            </a:r>
            <a:r>
              <a:rPr lang="en-US" i="1" baseline="0" dirty="0" smtClean="0"/>
              <a:t>right</a:t>
            </a:r>
            <a:r>
              <a:rPr lang="en-US" baseline="0" dirty="0" smtClean="0"/>
              <a:t> tools, and suddenly it’s solved in just under 10 seconds. </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14</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Humans</a:t>
            </a:r>
            <a:r>
              <a:rPr lang="en-US" baseline="0" dirty="0" smtClean="0"/>
              <a:t> are faster when they can see data. Take a look at this data. </a:t>
            </a:r>
            <a:r>
              <a:rPr lang="en-US" dirty="0" smtClean="0"/>
              <a:t>Which customer segment is doing the best? [pause]</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15</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OK, let’s add a little bit of visual data. Now which customer segment do you think is performing</a:t>
            </a:r>
            <a:r>
              <a:rPr lang="en-US" baseline="0" dirty="0" smtClean="0"/>
              <a:t> best? </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16</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make it even more visual. We’ll turn it into a</a:t>
            </a:r>
            <a:r>
              <a:rPr lang="en-US" baseline="0" dirty="0" smtClean="0"/>
              <a:t> set of bar charts. Now can you tell which customer segment is performing the best? </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17</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Preattentive</a:t>
            </a:r>
            <a:r>
              <a:rPr lang="en-US" dirty="0" smtClean="0"/>
              <a:t> attributes are information we can process visually almost</a:t>
            </a:r>
            <a:r>
              <a:rPr lang="en-US" baseline="0" dirty="0" smtClean="0"/>
              <a:t> immediately, before sending the information to the attention processing parts of our brain. This is information we process and understand almost unconsciously. These are generally the best ways to present data, because we can see these patterns without thinking too hard. </a:t>
            </a:r>
          </a:p>
          <a:p>
            <a:endParaRPr lang="en-US" baseline="0" dirty="0" smtClean="0"/>
          </a:p>
          <a:p>
            <a:r>
              <a:rPr lang="en-US" baseline="0" dirty="0" smtClean="0"/>
              <a:t>To drive home this point, I’m going to show a video that allows you to personally experience how your brain processes </a:t>
            </a:r>
            <a:r>
              <a:rPr lang="en-US" baseline="0" dirty="0" err="1" smtClean="0"/>
              <a:t>preattentive</a:t>
            </a:r>
            <a:r>
              <a:rPr lang="en-US" baseline="0" dirty="0" smtClean="0"/>
              <a:t> attributes. </a:t>
            </a:r>
          </a:p>
          <a:p>
            <a:endParaRPr lang="en-US" baseline="0" dirty="0" smtClean="0"/>
          </a:p>
          <a:p>
            <a:r>
              <a:rPr lang="en-US" baseline="0" dirty="0" smtClean="0"/>
              <a:t>[Video should be in the same folder where you found this </a:t>
            </a:r>
            <a:r>
              <a:rPr lang="en-US" baseline="0" dirty="0" err="1" smtClean="0"/>
              <a:t>preso</a:t>
            </a:r>
            <a:r>
              <a:rPr lang="en-US" baseline="0" dirty="0" smtClean="0"/>
              <a:t>. If you don’t have it, it’s on YouTube: </a:t>
            </a:r>
            <a:r>
              <a:rPr lang="en-US" sz="1200" kern="1200" dirty="0" smtClean="0">
                <a:solidFill>
                  <a:schemeClr val="tx1"/>
                </a:solidFill>
                <a:effectLst/>
                <a:latin typeface="+mn-lt"/>
                <a:ea typeface="+mn-ea"/>
                <a:cs typeface="+mn-cs"/>
              </a:rPr>
              <a:t>http://www.youtube.com/watch?feature=player_detailpage&amp;v=wnvoZxe95bo. Stop the video after they’re done</a:t>
            </a:r>
            <a:r>
              <a:rPr lang="en-US" sz="1200" kern="1200" baseline="0" dirty="0" smtClean="0">
                <a:solidFill>
                  <a:schemeClr val="tx1"/>
                </a:solidFill>
                <a:effectLst/>
                <a:latin typeface="+mn-lt"/>
                <a:ea typeface="+mn-ea"/>
                <a:cs typeface="+mn-cs"/>
              </a:rPr>
              <a:t> with the </a:t>
            </a:r>
            <a:r>
              <a:rPr lang="en-US" sz="1200" kern="1200" baseline="0" dirty="0" err="1" smtClean="0">
                <a:solidFill>
                  <a:schemeClr val="tx1"/>
                </a:solidFill>
                <a:effectLst/>
                <a:latin typeface="+mn-lt"/>
                <a:ea typeface="+mn-ea"/>
                <a:cs typeface="+mn-cs"/>
              </a:rPr>
              <a:t>preattentive</a:t>
            </a:r>
            <a:r>
              <a:rPr lang="en-US" sz="1200" kern="1200" baseline="0" dirty="0" smtClean="0">
                <a:solidFill>
                  <a:schemeClr val="tx1"/>
                </a:solidFill>
                <a:effectLst/>
                <a:latin typeface="+mn-lt"/>
                <a:ea typeface="+mn-ea"/>
                <a:cs typeface="+mn-cs"/>
              </a:rPr>
              <a:t> examples.</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18</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Visual</a:t>
            </a:r>
            <a:r>
              <a:rPr lang="en-US" baseline="0" dirty="0" smtClean="0"/>
              <a:t> analysis isn’t just looking at a chart, or using colors – it’s an entire lifecycle that includes identifying and getting your data, establishing the structure of that data, choosing the best way to visualize that data, drawing conclusions or insight from those visualizations, and then getting buy-in around any conclusions supported by that data, which means you have to be able to tell a compelling story succinctly. And to help a team benefit from visual analysis, you need to support the whole cycle of visual analysis. </a:t>
            </a:r>
          </a:p>
          <a:p>
            <a:endParaRPr lang="en-US" baseline="0" dirty="0" smtClean="0"/>
          </a:p>
          <a:p>
            <a:r>
              <a:rPr lang="en-US" baseline="0" dirty="0" smtClean="0"/>
              <a:t>[Sometimes it’s good to read these off one step at a time. Mostly because people like to have time to get out their iPhone and take a picture of the slide.]</a:t>
            </a:r>
          </a:p>
        </p:txBody>
      </p:sp>
      <p:sp>
        <p:nvSpPr>
          <p:cNvPr id="4" name="Slide Number Placeholder 3"/>
          <p:cNvSpPr>
            <a:spLocks noGrp="1"/>
          </p:cNvSpPr>
          <p:nvPr>
            <p:ph type="sldNum" sz="quarter" idx="10"/>
          </p:nvPr>
        </p:nvSpPr>
        <p:spPr/>
        <p:txBody>
          <a:bodyPr/>
          <a:lstStyle/>
          <a:p>
            <a:fld id="{6F8770C4-B9B5-4DF3-9FC0-2B71F405F633}" type="slidenum">
              <a:rPr lang="en-US" smtClean="0"/>
              <a:t>19</a:t>
            </a:fld>
            <a:endParaRPr lang="en-US"/>
          </a:p>
        </p:txBody>
      </p:sp>
    </p:spTree>
    <p:extLst>
      <p:ext uri="{BB962C8B-B14F-4D97-AF65-F5344CB8AC3E}">
        <p14:creationId xmlns:p14="http://schemas.microsoft.com/office/powerpoint/2010/main" val="38881627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20</a:t>
            </a:fld>
            <a:endParaRPr lang="en-US"/>
          </a:p>
        </p:txBody>
      </p:sp>
    </p:spTree>
    <p:extLst>
      <p:ext uri="{BB962C8B-B14F-4D97-AF65-F5344CB8AC3E}">
        <p14:creationId xmlns:p14="http://schemas.microsoft.com/office/powerpoint/2010/main" val="3888162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23</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a:t>
            </a:r>
            <a:r>
              <a:rPr lang="en-US" baseline="0" dirty="0" smtClean="0"/>
              <a:t> run through the different types of data. People usually get this quickly but sometimes they like to take photos of the slide. </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24</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like to start these</a:t>
            </a:r>
            <a:r>
              <a:rPr lang="en-US" baseline="0" dirty="0" smtClean="0"/>
              <a:t> sessions off with a game I call “count the nines.” So, count the nines. Raise your hand when you think you know how many nines there are on here. [pause] In fact, just go ahead and shout it out. If you know how many nines are on here, shout out the answer. [pause]</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2</a:t>
            </a:fld>
            <a:endParaRPr lang="en-US"/>
          </a:p>
        </p:txBody>
      </p:sp>
    </p:spTree>
    <p:extLst>
      <p:ext uri="{BB962C8B-B14F-4D97-AF65-F5344CB8AC3E}">
        <p14:creationId xmlns:p14="http://schemas.microsoft.com/office/powerpoint/2010/main" val="1834585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Across</a:t>
            </a:r>
            <a:r>
              <a:rPr lang="en-US" baseline="0" dirty="0" smtClean="0"/>
              <a:t> all data types, people work best when information is presented as a position. </a:t>
            </a:r>
          </a:p>
          <a:p>
            <a:pPr marL="171450" indent="-171450">
              <a:buFont typeface="Arial" panose="020B0604020202020204" pitchFamily="34" charset="0"/>
              <a:buChar char="•"/>
            </a:pPr>
            <a:r>
              <a:rPr lang="en-US" baseline="0" dirty="0" smtClean="0"/>
              <a:t>After that, the preference varies based on the data type. </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25</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The</a:t>
            </a:r>
            <a:r>
              <a:rPr lang="en-US" baseline="0" dirty="0" smtClean="0"/>
              <a:t> human brain</a:t>
            </a:r>
            <a:r>
              <a:rPr lang="en-US" dirty="0" smtClean="0"/>
              <a:t> sees position as the most important factor when it’s looking</a:t>
            </a:r>
            <a:r>
              <a:rPr lang="en-US" baseline="0" dirty="0" smtClean="0"/>
              <a:t> at data.</a:t>
            </a:r>
          </a:p>
          <a:p>
            <a:pPr marL="171450" indent="-171450">
              <a:buFont typeface="Arial" panose="020B0604020202020204" pitchFamily="34" charset="0"/>
              <a:buChar char="•"/>
            </a:pPr>
            <a:r>
              <a:rPr lang="en-US" baseline="0" dirty="0" smtClean="0"/>
              <a:t>After that comes color, size and shape. </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26</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27</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smtClean="0"/>
              <a:t>It’s a simple</a:t>
            </a:r>
            <a:r>
              <a:rPr lang="en-US" baseline="0" dirty="0" smtClean="0"/>
              <a:t> tip, but as often as possible, orient the text in a dashboard so that it’s natural for humans to read it</a:t>
            </a:r>
          </a:p>
          <a:p>
            <a:pPr marL="171450" indent="-171450">
              <a:buFont typeface="Arial" panose="020B0604020202020204" pitchFamily="34" charset="0"/>
              <a:buChar char="•"/>
            </a:pPr>
            <a:r>
              <a:rPr lang="en-US" baseline="0" dirty="0" smtClean="0"/>
              <a:t>The first visualization here is just fine, but it becomes much easier to read when the text is oriented left-to-right. You can accomplish this with just a single click in Tableau. </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28</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the audience which of the squares is darker. At this point, they usually get the right answer.]</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29</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the</a:t>
            </a:r>
            <a:r>
              <a:rPr lang="en-US" baseline="0" dirty="0" smtClean="0"/>
              <a:t> squares are actually the same color, but it’s hard to tell that when they don’t have a consistent background. When you’re sharing information using color, and especially color density, it’s important to provide a consistent background for your audience. One way to do this is by using borders, but in general you just want to provide a consistent color in your background. </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30</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31</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32</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33</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Maps are very cool, but they’re not always the best way to present data. Use maps when location is relevant. In this case, we’re looking at where forest</a:t>
            </a:r>
            <a:r>
              <a:rPr lang="en-US" baseline="0" dirty="0" smtClean="0"/>
              <a:t> fires have occurred. It makes a lot of sense to present this data on a map. </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34</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count the nines. How many nines do</a:t>
            </a:r>
            <a:r>
              <a:rPr lang="en-US" baseline="0" dirty="0" smtClean="0"/>
              <a:t> you see? Raise your hand when you know. </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3</a:t>
            </a:fld>
            <a:endParaRPr lang="en-US"/>
          </a:p>
        </p:txBody>
      </p:sp>
    </p:spTree>
    <p:extLst>
      <p:ext uri="{BB962C8B-B14F-4D97-AF65-F5344CB8AC3E}">
        <p14:creationId xmlns:p14="http://schemas.microsoft.com/office/powerpoint/2010/main" val="1877974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in this case, we want to</a:t>
            </a:r>
            <a:r>
              <a:rPr lang="en-US" baseline="0" dirty="0" smtClean="0"/>
              <a:t> give our audience information about which state has the highest quality of life. We want to allow them to compare values here, so a bar chart makes more sense. The map with color density can be supplementary, but it would be difficult for them to spot the smaller differences between states if we only presented the data using a map. </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35</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36</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37</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38</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39</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45</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5-second test is that it should take about 5 seconds to figure out what the heck’s going on in a dashboard]</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46</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47</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48</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After creating something you are ready to publish, invite 3 or more colleagues to a 30 minute meeting and show them your visualization. Now you’ll hand over the mouse</a:t>
            </a:r>
            <a:r>
              <a:rPr lang="en-US" sz="1200" kern="1200" baseline="0" dirty="0" smtClean="0">
                <a:solidFill>
                  <a:schemeClr val="tx1"/>
                </a:solidFill>
                <a:effectLst/>
                <a:latin typeface="+mn-lt"/>
                <a:ea typeface="+mn-ea"/>
                <a:cs typeface="+mn-cs"/>
              </a:rPr>
              <a:t> and let them click through everything, come up with potential issues and uncover broken parts. A </a:t>
            </a:r>
            <a:r>
              <a:rPr lang="en-US" dirty="0" err="1" smtClean="0"/>
              <a:t>viz</a:t>
            </a:r>
            <a:r>
              <a:rPr lang="en-US" dirty="0" smtClean="0"/>
              <a:t> review is the same concept behind software engineers holding a code review</a:t>
            </a:r>
            <a:r>
              <a:rPr lang="en-US" baseline="0" dirty="0" smtClean="0"/>
              <a:t> or an author using an editor before publishing his novel.</a:t>
            </a:r>
          </a:p>
          <a:p>
            <a:pPr marL="171450" indent="-171450">
              <a:buFont typeface="Arial" panose="020B0604020202020204" pitchFamily="34" charset="0"/>
              <a:buChar char="•"/>
            </a:pPr>
            <a:r>
              <a:rPr lang="en-US" baseline="0" dirty="0" smtClean="0"/>
              <a:t>EVERYONE who publishes an externally-facing visualization should conduct a </a:t>
            </a:r>
            <a:r>
              <a:rPr lang="en-US" baseline="0" dirty="0" err="1" smtClean="0"/>
              <a:t>viz</a:t>
            </a:r>
            <a:r>
              <a:rPr lang="en-US" baseline="0" dirty="0" smtClean="0"/>
              <a:t> review. This is a common practice at Tableau, from our top executives down. Anyone publishing an externally-consumed </a:t>
            </a:r>
            <a:r>
              <a:rPr lang="en-US" baseline="0" dirty="0" err="1" smtClean="0"/>
              <a:t>viz</a:t>
            </a:r>
            <a:r>
              <a:rPr lang="en-US" baseline="0" dirty="0" smtClean="0"/>
              <a:t> goes through this process.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aseline="0" dirty="0" smtClean="0"/>
              <a:t>This is important for a few reasons – it maintains accountability and ensures that the finished </a:t>
            </a:r>
            <a:r>
              <a:rPr lang="en-US" baseline="0" dirty="0" err="1" smtClean="0"/>
              <a:t>viz</a:t>
            </a:r>
            <a:r>
              <a:rPr lang="en-US" baseline="0" dirty="0" smtClean="0"/>
              <a:t> product has been reviewed. The collaborative aspect of a </a:t>
            </a:r>
            <a:r>
              <a:rPr lang="en-US" baseline="0" dirty="0" err="1" smtClean="0"/>
              <a:t>viz</a:t>
            </a:r>
            <a:r>
              <a:rPr lang="en-US" baseline="0" dirty="0" smtClean="0"/>
              <a:t> review is also a valuable piece - each person in the </a:t>
            </a:r>
            <a:r>
              <a:rPr lang="en-US" baseline="0" dirty="0" err="1" smtClean="0"/>
              <a:t>viz</a:t>
            </a:r>
            <a:r>
              <a:rPr lang="en-US" baseline="0" dirty="0" smtClean="0"/>
              <a:t> review leaves smarter with new knowledge just by hearing what others have contributed. </a:t>
            </a:r>
            <a:endParaRPr lang="en-US" dirty="0" smtClean="0"/>
          </a:p>
          <a:p>
            <a:r>
              <a:rPr lang="en-US" baseline="0" dirty="0" err="1" smtClean="0"/>
              <a:t>ords</a:t>
            </a:r>
            <a:r>
              <a:rPr lang="en-US" baseline="0" dirty="0" smtClean="0"/>
              <a:t> are are see, understand, and people. Tableau builds software for people, not specialists. We believe anyone should be able to harness the power of data. That’s our mission. </a:t>
            </a:r>
            <a:endParaRPr lang="en-US" dirty="0"/>
          </a:p>
        </p:txBody>
      </p:sp>
      <p:sp>
        <p:nvSpPr>
          <p:cNvPr id="4" name="Slide Number Placeholder 3"/>
          <p:cNvSpPr>
            <a:spLocks noGrp="1"/>
          </p:cNvSpPr>
          <p:nvPr>
            <p:ph type="sldNum" sz="quarter" idx="10"/>
          </p:nvPr>
        </p:nvSpPr>
        <p:spPr/>
        <p:txBody>
          <a:bodyPr/>
          <a:lstStyle/>
          <a:p>
            <a:pPr>
              <a:defRPr/>
            </a:pPr>
            <a:fld id="{CF13B946-979A-4BFB-8679-AB43F3B00859}" type="slidenum">
              <a:rPr lang="en-US" smtClean="0"/>
              <a:pPr>
                <a:defRPr/>
              </a:pPr>
              <a:t>49</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what is visual analytics?</a:t>
            </a:r>
            <a:r>
              <a:rPr lang="en-US" baseline="0" dirty="0" smtClean="0"/>
              <a:t> THAT’s visual analytics.</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5</a:t>
            </a:fld>
            <a:endParaRPr lang="en-US"/>
          </a:p>
        </p:txBody>
      </p:sp>
    </p:spTree>
    <p:extLst>
      <p:ext uri="{BB962C8B-B14F-4D97-AF65-F5344CB8AC3E}">
        <p14:creationId xmlns:p14="http://schemas.microsoft.com/office/powerpoint/2010/main" val="14256870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228600" indent="-228600">
              <a:buAutoNum type="arabicPeriod"/>
            </a:pPr>
            <a:endParaRPr lang="en-US" dirty="0" smtClean="0"/>
          </a:p>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50</a:t>
            </a:fld>
            <a:endParaRPr lang="en-US"/>
          </a:p>
        </p:txBody>
      </p:sp>
    </p:spTree>
    <p:extLst>
      <p:ext uri="{BB962C8B-B14F-4D97-AF65-F5344CB8AC3E}">
        <p14:creationId xmlns:p14="http://schemas.microsoft.com/office/powerpoint/2010/main" val="10003104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example of a </a:t>
            </a:r>
            <a:r>
              <a:rPr lang="en-US" dirty="0" err="1" smtClean="0"/>
              <a:t>viz</a:t>
            </a:r>
            <a:r>
              <a:rPr lang="en-US" baseline="0" dirty="0" smtClean="0"/>
              <a:t> before a </a:t>
            </a:r>
            <a:r>
              <a:rPr lang="en-US" baseline="0" dirty="0" err="1" smtClean="0"/>
              <a:t>viz</a:t>
            </a:r>
            <a:r>
              <a:rPr lang="en-US" baseline="0" dirty="0" smtClean="0"/>
              <a:t> review. What are some issues you spot here?</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51</a:t>
            </a:fld>
            <a:endParaRPr lang="en-US"/>
          </a:p>
        </p:txBody>
      </p:sp>
    </p:spTree>
    <p:extLst>
      <p:ext uri="{BB962C8B-B14F-4D97-AF65-F5344CB8AC3E}">
        <p14:creationId xmlns:p14="http://schemas.microsoft.com/office/powerpoint/2010/main" val="4300481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smtClean="0">
                <a:solidFill>
                  <a:schemeClr val="tx1"/>
                </a:solidFill>
                <a:effectLst/>
                <a:latin typeface="+mn-lt"/>
                <a:ea typeface="+mn-ea"/>
                <a:cs typeface="+mn-cs"/>
              </a:rPr>
              <a:t>So</a:t>
            </a:r>
            <a:r>
              <a:rPr lang="en-US" sz="1200" kern="1200" baseline="0" dirty="0" smtClean="0">
                <a:solidFill>
                  <a:schemeClr val="tx1"/>
                </a:solidFill>
                <a:effectLst/>
                <a:latin typeface="+mn-lt"/>
                <a:ea typeface="+mn-ea"/>
                <a:cs typeface="+mn-cs"/>
              </a:rPr>
              <a:t> here’s what this </a:t>
            </a:r>
            <a:r>
              <a:rPr lang="en-US" sz="1200" kern="1200" baseline="0" dirty="0" err="1" smtClean="0">
                <a:solidFill>
                  <a:schemeClr val="tx1"/>
                </a:solidFill>
                <a:effectLst/>
                <a:latin typeface="+mn-lt"/>
                <a:ea typeface="+mn-ea"/>
                <a:cs typeface="+mn-cs"/>
              </a:rPr>
              <a:t>viz</a:t>
            </a:r>
            <a:r>
              <a:rPr lang="en-US" sz="1200" kern="1200" baseline="0" dirty="0" smtClean="0">
                <a:solidFill>
                  <a:schemeClr val="tx1"/>
                </a:solidFill>
                <a:effectLst/>
                <a:latin typeface="+mn-lt"/>
                <a:ea typeface="+mn-ea"/>
                <a:cs typeface="+mn-cs"/>
              </a:rPr>
              <a:t> looked like after the </a:t>
            </a:r>
            <a:r>
              <a:rPr lang="en-US" sz="1200" kern="1200" baseline="0" dirty="0" err="1" smtClean="0">
                <a:solidFill>
                  <a:schemeClr val="tx1"/>
                </a:solidFill>
                <a:effectLst/>
                <a:latin typeface="+mn-lt"/>
                <a:ea typeface="+mn-ea"/>
                <a:cs typeface="+mn-cs"/>
              </a:rPr>
              <a:t>viz</a:t>
            </a:r>
            <a:r>
              <a:rPr lang="en-US" sz="1200" kern="1200" baseline="0" dirty="0" smtClean="0">
                <a:solidFill>
                  <a:schemeClr val="tx1"/>
                </a:solidFill>
                <a:effectLst/>
                <a:latin typeface="+mn-lt"/>
                <a:ea typeface="+mn-ea"/>
                <a:cs typeface="+mn-cs"/>
              </a:rPr>
              <a:t> review. Some key changes:</a:t>
            </a:r>
          </a:p>
          <a:p>
            <a:pPr marL="1714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Titles are clearer, and there’s some supporting text about where the data comes from.</a:t>
            </a:r>
          </a:p>
          <a:p>
            <a:pPr marL="1714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We’re able to tell a clearer story in a single view by using pie charts on a map as our primary view, and we still have the regional spend data on size</a:t>
            </a:r>
          </a:p>
          <a:p>
            <a:pPr marL="1714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The color patterns no longer compete</a:t>
            </a:r>
          </a:p>
          <a:p>
            <a:pPr marL="1714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We’ve created a table </a:t>
            </a:r>
            <a:r>
              <a:rPr lang="en-US" sz="1200" kern="1200" baseline="0" dirty="0" err="1" smtClean="0">
                <a:solidFill>
                  <a:schemeClr val="tx1"/>
                </a:solidFill>
                <a:effectLst/>
                <a:latin typeface="+mn-lt"/>
                <a:ea typeface="+mn-ea"/>
                <a:cs typeface="+mn-cs"/>
              </a:rPr>
              <a:t>calc</a:t>
            </a:r>
            <a:r>
              <a:rPr lang="en-US" sz="1200" kern="1200" baseline="0" dirty="0" smtClean="0">
                <a:solidFill>
                  <a:schemeClr val="tx1"/>
                </a:solidFill>
                <a:effectLst/>
                <a:latin typeface="+mn-lt"/>
                <a:ea typeface="+mn-ea"/>
                <a:cs typeface="+mn-cs"/>
              </a:rPr>
              <a:t> to present even more information on the crosstab below.</a:t>
            </a:r>
          </a:p>
          <a:p>
            <a:pPr marL="171450" marR="0" lvl="2"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The interactivity edge cases all present meaningful results, instead of just a blob of color. </a:t>
            </a:r>
            <a:endParaRPr lang="en-US" sz="12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52</a:t>
            </a:fld>
            <a:endParaRPr lang="en-US"/>
          </a:p>
        </p:txBody>
      </p:sp>
    </p:spTree>
    <p:extLst>
      <p:ext uri="{BB962C8B-B14F-4D97-AF65-F5344CB8AC3E}">
        <p14:creationId xmlns:p14="http://schemas.microsoft.com/office/powerpoint/2010/main" val="3331910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Thank you for your time today, at this point we can open it up for any questions you might have.</a:t>
            </a:r>
          </a:p>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53</a:t>
            </a:fld>
            <a:endParaRPr lang="en-US"/>
          </a:p>
        </p:txBody>
      </p:sp>
    </p:spTree>
    <p:extLst>
      <p:ext uri="{BB962C8B-B14F-4D97-AF65-F5344CB8AC3E}">
        <p14:creationId xmlns:p14="http://schemas.microsoft.com/office/powerpoint/2010/main" val="1865342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Those are really fancy words for what you just experienced. Humans</a:t>
            </a:r>
            <a:r>
              <a:rPr lang="en-US" baseline="0" dirty="0" smtClean="0"/>
              <a:t> can see visual patterns very well, but only when the patterns really play to a human’s strengths. </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6</a:t>
            </a:fld>
            <a:endParaRPr lang="en-US"/>
          </a:p>
        </p:txBody>
      </p:sp>
    </p:spTree>
    <p:extLst>
      <p:ext uri="{BB962C8B-B14F-4D97-AF65-F5344CB8AC3E}">
        <p14:creationId xmlns:p14="http://schemas.microsoft.com/office/powerpoint/2010/main" val="3854247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see</a:t>
            </a:r>
            <a:r>
              <a:rPr lang="en-US" baseline="0" dirty="0" smtClean="0"/>
              <a:t> another example. </a:t>
            </a:r>
            <a:r>
              <a:rPr lang="en-US" dirty="0" smtClean="0"/>
              <a:t>Here’s some</a:t>
            </a:r>
            <a:r>
              <a:rPr lang="en-US" baseline="0" dirty="0" smtClean="0"/>
              <a:t> data</a:t>
            </a:r>
            <a:r>
              <a:rPr lang="en-US" dirty="0" smtClean="0"/>
              <a:t>. The are 4 sets of data here, each with 11 sets</a:t>
            </a:r>
            <a:r>
              <a:rPr lang="en-US" baseline="0" dirty="0" smtClean="0"/>
              <a:t> of x-y coordinates. </a:t>
            </a:r>
          </a:p>
          <a:p>
            <a:endParaRPr lang="en-US" baseline="0" dirty="0" smtClean="0"/>
          </a:p>
          <a:p>
            <a:r>
              <a:rPr lang="en-US" baseline="0" dirty="0" smtClean="0"/>
              <a:t>For the purposes of this exercise, let’s assume the x data represents, in millions, the net sales of a single retail store over the course of a month. Let’s say the y data represents, in millions, the total profit from that store. So we’re looking here at a set of points that represent profit by sales, where each point is a single store. The four data sets represent regions, say, West, Central, South and East. </a:t>
            </a:r>
          </a:p>
          <a:p>
            <a:endParaRPr lang="en-US" baseline="0" dirty="0" smtClean="0"/>
          </a:p>
          <a:p>
            <a:r>
              <a:rPr lang="en-US" baseline="0" dirty="0" smtClean="0"/>
              <a:t>Let’s say you’re a manager responsible for maximizing profit at these stores. </a:t>
            </a:r>
          </a:p>
          <a:p>
            <a:endParaRPr lang="en-US" baseline="0" dirty="0" smtClean="0"/>
          </a:p>
          <a:p>
            <a:r>
              <a:rPr lang="en-US" baseline="0" dirty="0" smtClean="0"/>
              <a:t>What’s your move?  [pause for 10 seconds, let people try to say smart things </a:t>
            </a:r>
            <a:r>
              <a:rPr lang="en-US" baseline="0" dirty="0" smtClean="0">
                <a:sym typeface="Wingdings" pitchFamily="2" charset="2"/>
              </a:rPr>
              <a:t></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7</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OK, so you’d typically have a bit more information than that when you’re making a decision. So now let’s look at some more information about these data sets. Maybe we can learn something about them from their means, or their variances. When we’re crunching numbers, we rely a lot on things like means and variances. And probably looking at correlation or doing a linear regression would help, too. It turns out that these four data sets all have the same means, the same variances, the same x-y correlations, and even boil down to an identical linear regression. </a:t>
            </a:r>
          </a:p>
          <a:p>
            <a:endParaRPr lang="en-US" baseline="0" dirty="0" smtClean="0"/>
          </a:p>
          <a:p>
            <a:r>
              <a:rPr lang="en-US" baseline="0" dirty="0" smtClean="0"/>
              <a:t>So … what’s your move? [Pause for 10 seconds or so]</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8</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Here are these same four data sets, plotted visually, with trend lines. </a:t>
            </a:r>
          </a:p>
          <a:p>
            <a:endParaRPr lang="en-US" baseline="0" dirty="0" smtClean="0"/>
          </a:p>
          <a:p>
            <a:r>
              <a:rPr lang="en-US" baseline="0" dirty="0" smtClean="0"/>
              <a:t>Now, what’s your move? [Let the audience make some suggestions. You can chime in with things like, “Yeah, you might want to talk to the manager of the outlier in set 3 and see what she’s doing right” or “You might want to talk to the managers of some of the stores in set 4 and see why their profits are underperforming compared to stores with similar sales.”]</a:t>
            </a:r>
          </a:p>
          <a:p>
            <a:endParaRPr lang="en-US" baseline="0" dirty="0" smtClean="0"/>
          </a:p>
          <a:p>
            <a:r>
              <a:rPr lang="en-US" baseline="0" dirty="0" smtClean="0"/>
              <a:t>What other pieces of information might you want? [Let them make suggestions, and if necessary you can chime in with things like “You might want to see how many orders each store is producing, or what categories of product they’re selling most, or how frequently they offer discounts.”]</a:t>
            </a:r>
          </a:p>
          <a:p>
            <a:endParaRPr lang="en-US" baseline="0" dirty="0" smtClean="0"/>
          </a:p>
          <a:p>
            <a:r>
              <a:rPr lang="en-US" baseline="0" dirty="0" smtClean="0"/>
              <a:t>It would be nice to be able to encode some of that information on these graphs, like maybe have a larger circle for stores that offer, on average, larger discounts, or to be able to quickly split this data up to show sales by product category by store. Like, maybe with just one click. And then it would be nice to be able to share this view with your individual store managers, with just a couple of clicks. And it would be nice to have that view you shared update with real-time data, so those store managers could see day-by-day how their stores were performing compared to their peers, and interact with that live data to understand why their stores are succeeding or lagging. So that they are each empowered to explore the information they need to meet and exceed their profit goals. </a:t>
            </a:r>
          </a:p>
          <a:p>
            <a:endParaRPr lang="en-US" baseline="0" dirty="0" smtClean="0"/>
          </a:p>
          <a:p>
            <a:r>
              <a:rPr lang="en-US" baseline="0" dirty="0" smtClean="0"/>
              <a:t>That’s what Tableau does. </a:t>
            </a:r>
          </a:p>
          <a:p>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9</a:t>
            </a:fld>
            <a:endParaRPr lang="en-US"/>
          </a:p>
        </p:txBody>
      </p:sp>
    </p:spTree>
    <p:extLst>
      <p:ext uri="{BB962C8B-B14F-4D97-AF65-F5344CB8AC3E}">
        <p14:creationId xmlns:p14="http://schemas.microsoft.com/office/powerpoint/2010/main" val="1680036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Humans</a:t>
            </a:r>
            <a:r>
              <a:rPr lang="en-US" baseline="0" dirty="0" smtClean="0"/>
              <a:t> are slow at mental math. We’re not designed to manipulate complex numbers in our heads. Go ahead and try to solve this multiplication problem in your head. Don’t use any tools – no iPhone, no computers, no pencil and paper. Shout out the answer if you know it. [pause while people shout out answers – they’ll almost always be wrong]</a:t>
            </a:r>
          </a:p>
          <a:p>
            <a:endParaRPr lang="en-US" baseline="0" dirty="0" smtClean="0"/>
          </a:p>
          <a:p>
            <a:r>
              <a:rPr lang="en-US" baseline="0" dirty="0" smtClean="0"/>
              <a:t>OK, now use a tool. Any tool. Shout out the answer when you have it. [pause]</a:t>
            </a:r>
            <a:endParaRPr lang="en-US" dirty="0"/>
          </a:p>
        </p:txBody>
      </p:sp>
      <p:sp>
        <p:nvSpPr>
          <p:cNvPr id="4" name="Slide Number Placeholder 3"/>
          <p:cNvSpPr>
            <a:spLocks noGrp="1"/>
          </p:cNvSpPr>
          <p:nvPr>
            <p:ph type="sldNum" sz="quarter" idx="10"/>
          </p:nvPr>
        </p:nvSpPr>
        <p:spPr/>
        <p:txBody>
          <a:bodyPr/>
          <a:lstStyle/>
          <a:p>
            <a:fld id="{6F8770C4-B9B5-4DF3-9FC0-2B71F405F633}" type="slidenum">
              <a:rPr lang="en-US" smtClean="0"/>
              <a:t>12</a:t>
            </a:fld>
            <a:endParaRPr lang="en-US"/>
          </a:p>
        </p:txBody>
      </p:sp>
    </p:spTree>
    <p:extLst>
      <p:ext uri="{BB962C8B-B14F-4D97-AF65-F5344CB8AC3E}">
        <p14:creationId xmlns:p14="http://schemas.microsoft.com/office/powerpoint/2010/main" val="16800369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Picture 1" descr="bg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28" y="0"/>
            <a:ext cx="9130473" cy="6858000"/>
          </a:xfrm>
          <a:prstGeom prst="rect">
            <a:avLst/>
          </a:prstGeom>
        </p:spPr>
      </p:pic>
      <p:sp>
        <p:nvSpPr>
          <p:cNvPr id="4" name="Text Placeholder 3"/>
          <p:cNvSpPr>
            <a:spLocks noGrp="1"/>
          </p:cNvSpPr>
          <p:nvPr>
            <p:ph type="body" sz="quarter" idx="10" hasCustomPrompt="1"/>
          </p:nvPr>
        </p:nvSpPr>
        <p:spPr>
          <a:xfrm>
            <a:off x="2400300" y="4648199"/>
            <a:ext cx="4343400" cy="818471"/>
          </a:xfrm>
          <a:prstGeom prst="rect">
            <a:avLst/>
          </a:prstGeom>
        </p:spPr>
        <p:txBody>
          <a:bodyPr vert="horz">
            <a:noAutofit/>
          </a:bodyPr>
          <a:lstStyle>
            <a:lvl1pPr marL="0" indent="0" algn="ctr">
              <a:buNone/>
              <a:defRPr sz="2800" baseline="0"/>
            </a:lvl1pPr>
            <a:lvl2pPr>
              <a:defRPr sz="2000"/>
            </a:lvl2pPr>
            <a:lvl3pPr>
              <a:defRPr sz="1800"/>
            </a:lvl3pPr>
            <a:lvl4pPr>
              <a:defRPr sz="1600"/>
            </a:lvl4pPr>
            <a:lvl5pPr>
              <a:defRPr sz="1600"/>
            </a:lvl5pPr>
          </a:lstStyle>
          <a:p>
            <a:pPr lvl="0"/>
            <a:r>
              <a:rPr lang="en-US" dirty="0" smtClean="0"/>
              <a:t>Presentation Name</a:t>
            </a:r>
            <a:endParaRPr lang="en-US" dirty="0"/>
          </a:p>
        </p:txBody>
      </p:sp>
      <p:pic>
        <p:nvPicPr>
          <p:cNvPr id="5" name="Picture 4" descr="tableau_logo.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440438" y="2389510"/>
            <a:ext cx="6263124" cy="1425837"/>
          </a:xfrm>
          <a:prstGeom prst="rect">
            <a:avLst/>
          </a:prstGeom>
        </p:spPr>
      </p:pic>
    </p:spTree>
    <p:extLst>
      <p:ext uri="{BB962C8B-B14F-4D97-AF65-F5344CB8AC3E}">
        <p14:creationId xmlns:p14="http://schemas.microsoft.com/office/powerpoint/2010/main" val="35379109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9130473" cy="6857999"/>
          </a:xfrm>
          <a:prstGeom prst="rect">
            <a:avLst/>
          </a:prstGeom>
        </p:spPr>
      </p:pic>
      <p:sp>
        <p:nvSpPr>
          <p:cNvPr id="9" name="Text Placeholder 8"/>
          <p:cNvSpPr>
            <a:spLocks noGrp="1"/>
          </p:cNvSpPr>
          <p:nvPr>
            <p:ph type="body" sz="quarter" idx="10" hasCustomPrompt="1"/>
          </p:nvPr>
        </p:nvSpPr>
        <p:spPr>
          <a:xfrm>
            <a:off x="663757" y="2810929"/>
            <a:ext cx="4799584" cy="1039283"/>
          </a:xfrm>
          <a:prstGeom prst="rect">
            <a:avLst/>
          </a:prstGeom>
        </p:spPr>
        <p:txBody>
          <a:bodyPr vert="horz"/>
          <a:lstStyle>
            <a:lvl1pPr marL="0" indent="0" algn="l">
              <a:buFontTx/>
              <a:buNone/>
              <a:defRPr sz="4400" b="0" i="0" baseline="0">
                <a:solidFill>
                  <a:srgbClr val="1F447D"/>
                </a:solidFill>
                <a:latin typeface="Gill Sans MT"/>
                <a:cs typeface="Gill Sans MT"/>
              </a:defRPr>
            </a:lvl1pPr>
          </a:lstStyle>
          <a:p>
            <a:pPr lvl="0"/>
            <a:r>
              <a:rPr lang="en-US" dirty="0"/>
              <a:t>Section Title</a:t>
            </a:r>
          </a:p>
        </p:txBody>
      </p:sp>
      <p:cxnSp>
        <p:nvCxnSpPr>
          <p:cNvPr id="3" name="Straight Connector 2"/>
          <p:cNvCxnSpPr/>
          <p:nvPr userDrawn="1"/>
        </p:nvCxnSpPr>
        <p:spPr>
          <a:xfrm>
            <a:off x="1" y="3748543"/>
            <a:ext cx="4227871"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pic>
        <p:nvPicPr>
          <p:cNvPr id="6" name="Picture 5" descr="lines2.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3821" y="4833964"/>
            <a:ext cx="12436099" cy="2086756"/>
          </a:xfrm>
          <a:prstGeom prst="rect">
            <a:avLst/>
          </a:prstGeom>
        </p:spPr>
      </p:pic>
    </p:spTree>
    <p:extLst>
      <p:ext uri="{BB962C8B-B14F-4D97-AF65-F5344CB8AC3E}">
        <p14:creationId xmlns:p14="http://schemas.microsoft.com/office/powerpoint/2010/main" val="297646461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5" name="Picture 4" descr="bg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28" y="0"/>
            <a:ext cx="9130473" cy="6858000"/>
          </a:xfrm>
          <a:prstGeom prst="rect">
            <a:avLst/>
          </a:prstGeom>
        </p:spPr>
      </p:pic>
      <p:pic>
        <p:nvPicPr>
          <p:cNvPr id="7" name="Picture 6" descr="7 Area Chart.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346492" y="4890613"/>
            <a:ext cx="6828865" cy="2384865"/>
          </a:xfrm>
          <a:prstGeom prst="rect">
            <a:avLst/>
          </a:prstGeom>
        </p:spPr>
      </p:pic>
      <p:cxnSp>
        <p:nvCxnSpPr>
          <p:cNvPr id="6" name="Straight Connector 5"/>
          <p:cNvCxnSpPr/>
          <p:nvPr userDrawn="1"/>
        </p:nvCxnSpPr>
        <p:spPr>
          <a:xfrm>
            <a:off x="1" y="994152"/>
            <a:ext cx="4227871"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p:txBody>
          <a:bodyPr/>
          <a:lstStyle/>
          <a:p>
            <a:r>
              <a:rPr lang="en-US" dirty="0" smtClean="0"/>
              <a:t>Agenda slide</a:t>
            </a:r>
            <a:endParaRPr lang="en-US" dirty="0"/>
          </a:p>
        </p:txBody>
      </p:sp>
      <p:sp>
        <p:nvSpPr>
          <p:cNvPr id="11" name="Content Placeholder 7"/>
          <p:cNvSpPr>
            <a:spLocks noGrp="1"/>
          </p:cNvSpPr>
          <p:nvPr>
            <p:ph sz="quarter" idx="12" hasCustomPrompt="1"/>
          </p:nvPr>
        </p:nvSpPr>
        <p:spPr>
          <a:xfrm>
            <a:off x="457201" y="1600200"/>
            <a:ext cx="3933707" cy="4834467"/>
          </a:xfrm>
        </p:spPr>
        <p:txBody>
          <a:bodyPr/>
          <a:lstStyle>
            <a:lvl1pPr marL="0" indent="0">
              <a:buFont typeface="Arial"/>
              <a:buNone/>
              <a:defRPr baseline="0"/>
            </a:lvl1pPr>
            <a:lvl2pPr>
              <a:defRPr baseline="0"/>
            </a:lvl2pPr>
            <a:lvl4pPr>
              <a:defRPr sz="1400"/>
            </a:lvl4pPr>
            <a:lvl5pPr>
              <a:defRPr sz="1400"/>
            </a:lvl5pPr>
          </a:lstStyle>
          <a:p>
            <a:pPr lvl="0"/>
            <a:r>
              <a:rPr lang="en-US" dirty="0" smtClean="0"/>
              <a:t>9 am</a:t>
            </a:r>
          </a:p>
          <a:p>
            <a:pPr lvl="1"/>
            <a:r>
              <a:rPr lang="en-US" dirty="0" smtClean="0"/>
              <a:t>Agenda Item #1</a:t>
            </a:r>
          </a:p>
          <a:p>
            <a:pPr lvl="0"/>
            <a:r>
              <a:rPr lang="en-US" dirty="0" smtClean="0"/>
              <a:t>10 am</a:t>
            </a:r>
          </a:p>
          <a:p>
            <a:pPr lvl="1"/>
            <a:r>
              <a:rPr lang="en-US" dirty="0" smtClean="0"/>
              <a:t>Agenda Item #2</a:t>
            </a:r>
          </a:p>
          <a:p>
            <a:pPr lvl="0"/>
            <a:r>
              <a:rPr lang="en-US" dirty="0" smtClean="0"/>
              <a:t>11:30 am</a:t>
            </a:r>
          </a:p>
          <a:p>
            <a:pPr lvl="1"/>
            <a:r>
              <a:rPr lang="en-US" dirty="0" smtClean="0"/>
              <a:t>Agenda Item #3</a:t>
            </a:r>
          </a:p>
          <a:p>
            <a:pPr lvl="0"/>
            <a:r>
              <a:rPr lang="en-US" dirty="0" smtClean="0"/>
              <a:t>12 pm</a:t>
            </a:r>
          </a:p>
          <a:p>
            <a:pPr lvl="1"/>
            <a:r>
              <a:rPr lang="en-US" dirty="0" smtClean="0"/>
              <a:t>Agenda Item #4</a:t>
            </a:r>
          </a:p>
          <a:p>
            <a:pPr lvl="0"/>
            <a:r>
              <a:rPr lang="en-US" dirty="0" smtClean="0"/>
              <a:t>1 pm</a:t>
            </a:r>
          </a:p>
          <a:p>
            <a:pPr lvl="1"/>
            <a:r>
              <a:rPr lang="en-US" dirty="0" smtClean="0"/>
              <a:t>Agenda Item #5</a:t>
            </a:r>
          </a:p>
          <a:p>
            <a:pPr lvl="0"/>
            <a:r>
              <a:rPr lang="en-US" dirty="0" smtClean="0"/>
              <a:t>2 pm</a:t>
            </a:r>
          </a:p>
          <a:p>
            <a:pPr lvl="1"/>
            <a:r>
              <a:rPr lang="en-US" dirty="0" smtClean="0"/>
              <a:t>Agenda Item #6</a:t>
            </a:r>
          </a:p>
          <a:p>
            <a:pPr lvl="0"/>
            <a:endParaRPr lang="en-US" dirty="0" smtClean="0"/>
          </a:p>
        </p:txBody>
      </p:sp>
    </p:spTree>
    <p:extLst>
      <p:ext uri="{BB962C8B-B14F-4D97-AF65-F5344CB8AC3E}">
        <p14:creationId xmlns:p14="http://schemas.microsoft.com/office/powerpoint/2010/main" val="1441930377"/>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reak">
    <p:spTree>
      <p:nvGrpSpPr>
        <p:cNvPr id="1" name=""/>
        <p:cNvGrpSpPr/>
        <p:nvPr/>
      </p:nvGrpSpPr>
      <p:grpSpPr>
        <a:xfrm>
          <a:off x="0" y="0"/>
          <a:ext cx="0" cy="0"/>
          <a:chOff x="0" y="0"/>
          <a:chExt cx="0" cy="0"/>
        </a:xfrm>
      </p:grpSpPr>
      <p:pic>
        <p:nvPicPr>
          <p:cNvPr id="5" name="Picture 4" descr="section break slide.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232" y="-76473"/>
            <a:ext cx="9232287" cy="6934473"/>
          </a:xfrm>
          <a:prstGeom prst="rect">
            <a:avLst/>
          </a:prstGeom>
        </p:spPr>
      </p:pic>
      <p:sp>
        <p:nvSpPr>
          <p:cNvPr id="7" name="Text Placeholder 6"/>
          <p:cNvSpPr>
            <a:spLocks noGrp="1"/>
          </p:cNvSpPr>
          <p:nvPr>
            <p:ph type="body" sz="quarter" idx="11" hasCustomPrompt="1"/>
          </p:nvPr>
        </p:nvSpPr>
        <p:spPr>
          <a:xfrm>
            <a:off x="152400" y="2819400"/>
            <a:ext cx="8686800" cy="1930400"/>
          </a:xfrm>
          <a:prstGeom prst="rect">
            <a:avLst/>
          </a:prstGeom>
        </p:spPr>
        <p:txBody>
          <a:bodyPr/>
          <a:lstStyle>
            <a:lvl1pPr>
              <a:buNone/>
              <a:defRPr sz="4400" baseline="0">
                <a:solidFill>
                  <a:schemeClr val="bg1"/>
                </a:solidFill>
              </a:defRPr>
            </a:lvl1pPr>
          </a:lstStyle>
          <a:p>
            <a:pPr lvl="0"/>
            <a:r>
              <a:rPr lang="en-US" dirty="0" smtClean="0"/>
              <a:t>Break Slide</a:t>
            </a:r>
            <a:endParaRPr lang="en-US" dirty="0"/>
          </a:p>
        </p:txBody>
      </p:sp>
    </p:spTree>
    <p:extLst>
      <p:ext uri="{BB962C8B-B14F-4D97-AF65-F5344CB8AC3E}">
        <p14:creationId xmlns:p14="http://schemas.microsoft.com/office/powerpoint/2010/main" val="2832513706"/>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6" name="Picture 5" descr="bg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28" y="0"/>
            <a:ext cx="9130473" cy="6858000"/>
          </a:xfrm>
          <a:prstGeom prst="rect">
            <a:avLst/>
          </a:prstGeom>
        </p:spPr>
      </p:pic>
      <p:cxnSp>
        <p:nvCxnSpPr>
          <p:cNvPr id="3" name="Straight Connector 2"/>
          <p:cNvCxnSpPr/>
          <p:nvPr userDrawn="1"/>
        </p:nvCxnSpPr>
        <p:spPr>
          <a:xfrm>
            <a:off x="1" y="994152"/>
            <a:ext cx="4227871"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sp>
        <p:nvSpPr>
          <p:cNvPr id="9" name="Table Placeholder 8"/>
          <p:cNvSpPr>
            <a:spLocks noGrp="1"/>
          </p:cNvSpPr>
          <p:nvPr>
            <p:ph type="tbl" sz="quarter" idx="11" hasCustomPrompt="1"/>
          </p:nvPr>
        </p:nvSpPr>
        <p:spPr>
          <a:xfrm>
            <a:off x="914400" y="2616200"/>
            <a:ext cx="7315200" cy="3556000"/>
          </a:xfrm>
          <a:prstGeom prst="rect">
            <a:avLst/>
          </a:prstGeom>
        </p:spPr>
        <p:txBody>
          <a:bodyPr/>
          <a:lstStyle>
            <a:lvl1pPr>
              <a:buNone/>
              <a:defRPr sz="2800" baseline="0"/>
            </a:lvl1pPr>
          </a:lstStyle>
          <a:p>
            <a:r>
              <a:rPr lang="en-US" dirty="0" smtClean="0"/>
              <a:t>Click to insert table</a:t>
            </a:r>
            <a:endParaRPr lang="en-US" dirty="0"/>
          </a:p>
        </p:txBody>
      </p:sp>
      <p:sp>
        <p:nvSpPr>
          <p:cNvPr id="11" name="Text Placeholder 8"/>
          <p:cNvSpPr>
            <a:spLocks noGrp="1"/>
          </p:cNvSpPr>
          <p:nvPr>
            <p:ph type="body" sz="quarter" idx="12" hasCustomPrompt="1"/>
          </p:nvPr>
        </p:nvSpPr>
        <p:spPr>
          <a:xfrm>
            <a:off x="2667001" y="1881717"/>
            <a:ext cx="3859289" cy="734483"/>
          </a:xfrm>
          <a:prstGeom prst="rect">
            <a:avLst/>
          </a:prstGeom>
        </p:spPr>
        <p:txBody>
          <a:bodyPr vert="horz"/>
          <a:lstStyle>
            <a:lvl1pPr marL="0" indent="0" algn="ctr">
              <a:buFontTx/>
              <a:buNone/>
              <a:defRPr b="0" i="0" baseline="0">
                <a:solidFill>
                  <a:srgbClr val="1F447D"/>
                </a:solidFill>
                <a:latin typeface="Gill Sans MT"/>
                <a:cs typeface="Gill Sans MT"/>
              </a:defRPr>
            </a:lvl1pPr>
          </a:lstStyle>
          <a:p>
            <a:pPr lvl="0"/>
            <a:r>
              <a:rPr lang="en-US" dirty="0" smtClean="0"/>
              <a:t>Title</a:t>
            </a:r>
            <a:endParaRPr lang="en-US" dirty="0"/>
          </a:p>
        </p:txBody>
      </p:sp>
      <p:sp>
        <p:nvSpPr>
          <p:cNvPr id="2" name="Title 1"/>
          <p:cNvSpPr>
            <a:spLocks noGrp="1"/>
          </p:cNvSpPr>
          <p:nvPr>
            <p:ph type="title" hasCustomPrompt="1"/>
          </p:nvPr>
        </p:nvSpPr>
        <p:spPr/>
        <p:txBody>
          <a:bodyPr/>
          <a:lstStyle/>
          <a:p>
            <a:r>
              <a:rPr lang="en-US" dirty="0" smtClean="0"/>
              <a:t>Table slide</a:t>
            </a:r>
            <a:endParaRPr lang="en-US" dirty="0"/>
          </a:p>
        </p:txBody>
      </p:sp>
    </p:spTree>
    <p:extLst>
      <p:ext uri="{BB962C8B-B14F-4D97-AF65-F5344CB8AC3E}">
        <p14:creationId xmlns:p14="http://schemas.microsoft.com/office/powerpoint/2010/main" val="73113507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pic>
        <p:nvPicPr>
          <p:cNvPr id="6" name="Picture 5" descr="bg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28" y="0"/>
            <a:ext cx="9130473" cy="6858000"/>
          </a:xfrm>
          <a:prstGeom prst="rect">
            <a:avLst/>
          </a:prstGeom>
        </p:spPr>
      </p:pic>
      <p:cxnSp>
        <p:nvCxnSpPr>
          <p:cNvPr id="3" name="Straight Connector 2"/>
          <p:cNvCxnSpPr/>
          <p:nvPr userDrawn="1"/>
        </p:nvCxnSpPr>
        <p:spPr>
          <a:xfrm flipV="1">
            <a:off x="5876644" y="2385888"/>
            <a:ext cx="0" cy="2801997"/>
          </a:xfrm>
          <a:prstGeom prst="line">
            <a:avLst/>
          </a:prstGeom>
          <a:ln>
            <a:solidFill>
              <a:srgbClr val="FFFFFF"/>
            </a:solidFill>
          </a:ln>
          <a:effectLst>
            <a:outerShdw blurRad="12700" dist="19939" dir="2142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sp>
        <p:nvSpPr>
          <p:cNvPr id="4" name="Picture Placeholder 3"/>
          <p:cNvSpPr>
            <a:spLocks noGrp="1"/>
          </p:cNvSpPr>
          <p:nvPr>
            <p:ph type="pic" sz="quarter" idx="13" hasCustomPrompt="1"/>
          </p:nvPr>
        </p:nvSpPr>
        <p:spPr>
          <a:xfrm>
            <a:off x="457200" y="1616698"/>
            <a:ext cx="5003800" cy="4633383"/>
          </a:xfrm>
          <a:prstGeom prst="rect">
            <a:avLst/>
          </a:prstGeom>
          <a:ln w="6350" cmpd="sng">
            <a:solidFill>
              <a:schemeClr val="bg1"/>
            </a:solidFill>
          </a:ln>
        </p:spPr>
        <p:txBody>
          <a:bodyPr vert="horz"/>
          <a:lstStyle>
            <a:lvl1pPr>
              <a:buNone/>
              <a:defRPr/>
            </a:lvl1pPr>
          </a:lstStyle>
          <a:p>
            <a:r>
              <a:rPr lang="en-US" dirty="0" smtClean="0"/>
              <a:t>Click to insert image</a:t>
            </a:r>
            <a:endParaRPr lang="en-US" dirty="0"/>
          </a:p>
        </p:txBody>
      </p:sp>
      <p:sp>
        <p:nvSpPr>
          <p:cNvPr id="7" name="Text Placeholder 8"/>
          <p:cNvSpPr>
            <a:spLocks noGrp="1"/>
          </p:cNvSpPr>
          <p:nvPr>
            <p:ph type="body" sz="quarter" idx="11" hasCustomPrompt="1"/>
          </p:nvPr>
        </p:nvSpPr>
        <p:spPr>
          <a:xfrm>
            <a:off x="6176818" y="3228028"/>
            <a:ext cx="1905000" cy="1117721"/>
          </a:xfrm>
          <a:prstGeom prst="rect">
            <a:avLst/>
          </a:prstGeom>
        </p:spPr>
        <p:txBody>
          <a:bodyPr vert="horz" anchor="ctr"/>
          <a:lstStyle>
            <a:lvl1pPr marL="0" indent="0" algn="l">
              <a:buNone/>
              <a:defRPr sz="1400" b="0" i="0" baseline="0">
                <a:solidFill>
                  <a:srgbClr val="666666"/>
                </a:solidFill>
                <a:latin typeface="Gill Sans MT"/>
                <a:cs typeface="Gill Sans MT"/>
              </a:defRPr>
            </a:lvl1pPr>
            <a:lvl2pPr>
              <a:defRPr sz="1400">
                <a:solidFill>
                  <a:srgbClr val="666666"/>
                </a:solidFill>
                <a:latin typeface="+mn-lt"/>
              </a:defRPr>
            </a:lvl2pPr>
            <a:lvl3pPr>
              <a:defRPr sz="1400">
                <a:solidFill>
                  <a:srgbClr val="666666"/>
                </a:solidFill>
                <a:latin typeface="+mn-lt"/>
              </a:defRPr>
            </a:lvl3pPr>
            <a:lvl4pPr>
              <a:defRPr sz="1400">
                <a:solidFill>
                  <a:srgbClr val="666666"/>
                </a:solidFill>
                <a:latin typeface="+mn-lt"/>
              </a:defRPr>
            </a:lvl4pPr>
            <a:lvl5pPr>
              <a:defRPr sz="1400">
                <a:solidFill>
                  <a:srgbClr val="666666"/>
                </a:solidFill>
                <a:latin typeface="+mn-lt"/>
              </a:defRPr>
            </a:lvl5pPr>
          </a:lstStyle>
          <a:p>
            <a:pPr lvl="0"/>
            <a:r>
              <a:rPr lang="en-US" dirty="0" smtClean="0"/>
              <a:t>Insert text here</a:t>
            </a:r>
            <a:endParaRPr lang="en-US" dirty="0"/>
          </a:p>
        </p:txBody>
      </p:sp>
      <p:cxnSp>
        <p:nvCxnSpPr>
          <p:cNvPr id="8" name="Straight Connector 7"/>
          <p:cNvCxnSpPr/>
          <p:nvPr userDrawn="1"/>
        </p:nvCxnSpPr>
        <p:spPr>
          <a:xfrm>
            <a:off x="1" y="994152"/>
            <a:ext cx="4227871"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sp>
        <p:nvSpPr>
          <p:cNvPr id="5" name="Title 4"/>
          <p:cNvSpPr>
            <a:spLocks noGrp="1"/>
          </p:cNvSpPr>
          <p:nvPr>
            <p:ph type="title" hasCustomPrompt="1"/>
          </p:nvPr>
        </p:nvSpPr>
        <p:spPr/>
        <p:txBody>
          <a:bodyPr/>
          <a:lstStyle/>
          <a:p>
            <a:r>
              <a:rPr lang="en-US" dirty="0" smtClean="0"/>
              <a:t>Image slide</a:t>
            </a:r>
            <a:endParaRPr lang="en-US" dirty="0"/>
          </a:p>
        </p:txBody>
      </p:sp>
    </p:spTree>
    <p:extLst>
      <p:ext uri="{BB962C8B-B14F-4D97-AF65-F5344CB8AC3E}">
        <p14:creationId xmlns:p14="http://schemas.microsoft.com/office/powerpoint/2010/main" val="56657577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view">
    <p:spTree>
      <p:nvGrpSpPr>
        <p:cNvPr id="1" name=""/>
        <p:cNvGrpSpPr/>
        <p:nvPr/>
      </p:nvGrpSpPr>
      <p:grpSpPr>
        <a:xfrm>
          <a:off x="0" y="0"/>
          <a:ext cx="0" cy="0"/>
          <a:chOff x="0" y="0"/>
          <a:chExt cx="0" cy="0"/>
        </a:xfrm>
      </p:grpSpPr>
      <p:pic>
        <p:nvPicPr>
          <p:cNvPr id="5" name="Picture 4" descr="bg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28" y="0"/>
            <a:ext cx="9130473" cy="6858000"/>
          </a:xfrm>
          <a:prstGeom prst="rect">
            <a:avLst/>
          </a:prstGeom>
        </p:spPr>
      </p:pic>
      <p:cxnSp>
        <p:nvCxnSpPr>
          <p:cNvPr id="6" name="Straight Connector 5"/>
          <p:cNvCxnSpPr/>
          <p:nvPr userDrawn="1"/>
        </p:nvCxnSpPr>
        <p:spPr>
          <a:xfrm>
            <a:off x="1" y="994152"/>
            <a:ext cx="4227871"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sp>
        <p:nvSpPr>
          <p:cNvPr id="8" name="Title 7"/>
          <p:cNvSpPr>
            <a:spLocks noGrp="1"/>
          </p:cNvSpPr>
          <p:nvPr>
            <p:ph type="title" hasCustomPrompt="1"/>
          </p:nvPr>
        </p:nvSpPr>
        <p:spPr/>
        <p:txBody>
          <a:bodyPr/>
          <a:lstStyle/>
          <a:p>
            <a:r>
              <a:rPr lang="en-US" dirty="0" smtClean="0"/>
              <a:t>Review slide</a:t>
            </a:r>
            <a:endParaRPr lang="en-US" dirty="0"/>
          </a:p>
        </p:txBody>
      </p:sp>
      <p:sp>
        <p:nvSpPr>
          <p:cNvPr id="9" name="Content Placeholder 7"/>
          <p:cNvSpPr>
            <a:spLocks noGrp="1"/>
          </p:cNvSpPr>
          <p:nvPr>
            <p:ph sz="quarter" idx="12" hasCustomPrompt="1"/>
          </p:nvPr>
        </p:nvSpPr>
        <p:spPr>
          <a:xfrm>
            <a:off x="4753094" y="1600201"/>
            <a:ext cx="3933707" cy="4525433"/>
          </a:xfrm>
        </p:spPr>
        <p:txBody>
          <a:bodyPr/>
          <a:lstStyle>
            <a:lvl4pPr>
              <a:defRPr sz="1400"/>
            </a:lvl4pPr>
            <a:lvl5pPr>
              <a:defRPr sz="1400"/>
            </a:lvl5pPr>
          </a:lstStyle>
          <a:p>
            <a:pPr lvl="0"/>
            <a:r>
              <a:rPr lang="en-US" dirty="0" smtClean="0"/>
              <a:t>Objective 1</a:t>
            </a:r>
          </a:p>
          <a:p>
            <a:pPr lvl="1"/>
            <a:r>
              <a:rPr lang="en-US" dirty="0" smtClean="0"/>
              <a:t>Second level</a:t>
            </a:r>
          </a:p>
          <a:p>
            <a:pPr lvl="2"/>
            <a:r>
              <a:rPr lang="en-US" dirty="0" smtClean="0"/>
              <a:t>Third level</a:t>
            </a:r>
          </a:p>
        </p:txBody>
      </p:sp>
      <p:pic>
        <p:nvPicPr>
          <p:cNvPr id="7" name="Picture 6" descr="dots.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21241061">
            <a:off x="-97120" y="3565445"/>
            <a:ext cx="3117722" cy="2794543"/>
          </a:xfrm>
          <a:prstGeom prst="rect">
            <a:avLst/>
          </a:prstGeom>
        </p:spPr>
      </p:pic>
    </p:spTree>
    <p:extLst>
      <p:ext uri="{BB962C8B-B14F-4D97-AF65-F5344CB8AC3E}">
        <p14:creationId xmlns:p14="http://schemas.microsoft.com/office/powerpoint/2010/main" val="248306633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Multiple items">
    <p:spTree>
      <p:nvGrpSpPr>
        <p:cNvPr id="1" name=""/>
        <p:cNvGrpSpPr/>
        <p:nvPr/>
      </p:nvGrpSpPr>
      <p:grpSpPr>
        <a:xfrm>
          <a:off x="0" y="0"/>
          <a:ext cx="0" cy="0"/>
          <a:chOff x="0" y="0"/>
          <a:chExt cx="0" cy="0"/>
        </a:xfrm>
      </p:grpSpPr>
      <p:pic>
        <p:nvPicPr>
          <p:cNvPr id="3" name="Picture 2" descr="bg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28" y="0"/>
            <a:ext cx="9130473" cy="6858000"/>
          </a:xfrm>
          <a:prstGeom prst="rect">
            <a:avLst/>
          </a:prstGeom>
        </p:spPr>
      </p:pic>
      <p:cxnSp>
        <p:nvCxnSpPr>
          <p:cNvPr id="4" name="Straight Connector 3"/>
          <p:cNvCxnSpPr/>
          <p:nvPr userDrawn="1"/>
        </p:nvCxnSpPr>
        <p:spPr>
          <a:xfrm>
            <a:off x="1" y="994152"/>
            <a:ext cx="4227871"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flipV="1">
            <a:off x="2700003" y="1885039"/>
            <a:ext cx="0" cy="1125611"/>
          </a:xfrm>
          <a:prstGeom prst="line">
            <a:avLst/>
          </a:prstGeom>
          <a:ln w="12700" cmpd="sng">
            <a:solidFill>
              <a:schemeClr val="bg1">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2700003" y="3515323"/>
            <a:ext cx="0" cy="1125611"/>
          </a:xfrm>
          <a:prstGeom prst="line">
            <a:avLst/>
          </a:prstGeom>
          <a:ln w="12700" cmpd="sng">
            <a:solidFill>
              <a:schemeClr val="bg1">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2700003" y="5156200"/>
            <a:ext cx="0" cy="1125611"/>
          </a:xfrm>
          <a:prstGeom prst="line">
            <a:avLst/>
          </a:prstGeom>
          <a:ln w="12700" cmpd="sng">
            <a:solidFill>
              <a:schemeClr val="bg1">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6" name="Picture Placeholder 5"/>
          <p:cNvSpPr>
            <a:spLocks noGrp="1"/>
          </p:cNvSpPr>
          <p:nvPr>
            <p:ph type="pic" sz="quarter" idx="11" hasCustomPrompt="1"/>
          </p:nvPr>
        </p:nvSpPr>
        <p:spPr>
          <a:xfrm>
            <a:off x="999672" y="1832133"/>
            <a:ext cx="1397000" cy="1278467"/>
          </a:xfrm>
          <a:prstGeom prst="rect">
            <a:avLst/>
          </a:prstGeom>
          <a:ln>
            <a:solidFill>
              <a:srgbClr val="E2E2E2"/>
            </a:solidFill>
          </a:ln>
        </p:spPr>
        <p:txBody>
          <a:bodyPr vert="horz"/>
          <a:lstStyle>
            <a:lvl1pPr marL="0" indent="0">
              <a:buNone/>
              <a:defRPr sz="1800"/>
            </a:lvl1pPr>
          </a:lstStyle>
          <a:p>
            <a:r>
              <a:rPr lang="en-US" dirty="0" smtClean="0"/>
              <a:t>Click to insert image</a:t>
            </a:r>
            <a:endParaRPr lang="en-US" dirty="0"/>
          </a:p>
        </p:txBody>
      </p:sp>
      <p:sp>
        <p:nvSpPr>
          <p:cNvPr id="20" name="Picture Placeholder 5"/>
          <p:cNvSpPr>
            <a:spLocks noGrp="1"/>
          </p:cNvSpPr>
          <p:nvPr>
            <p:ph type="pic" sz="quarter" idx="12" hasCustomPrompt="1"/>
          </p:nvPr>
        </p:nvSpPr>
        <p:spPr>
          <a:xfrm>
            <a:off x="990600" y="3449027"/>
            <a:ext cx="1397000" cy="1278467"/>
          </a:xfrm>
          <a:prstGeom prst="rect">
            <a:avLst/>
          </a:prstGeom>
          <a:ln>
            <a:solidFill>
              <a:srgbClr val="E2E2E2"/>
            </a:solidFill>
          </a:ln>
        </p:spPr>
        <p:txBody>
          <a:bodyPr vert="horz"/>
          <a:lstStyle>
            <a:lvl1pPr marL="0" indent="0">
              <a:buNone/>
              <a:defRPr sz="1800"/>
            </a:lvl1pPr>
          </a:lstStyle>
          <a:p>
            <a:r>
              <a:rPr lang="en-US" dirty="0" smtClean="0"/>
              <a:t>Click to insert image</a:t>
            </a:r>
            <a:endParaRPr lang="en-US" dirty="0"/>
          </a:p>
        </p:txBody>
      </p:sp>
      <p:sp>
        <p:nvSpPr>
          <p:cNvPr id="21" name="Picture Placeholder 5"/>
          <p:cNvSpPr>
            <a:spLocks noGrp="1"/>
          </p:cNvSpPr>
          <p:nvPr>
            <p:ph type="pic" sz="quarter" idx="13" hasCustomPrompt="1"/>
          </p:nvPr>
        </p:nvSpPr>
        <p:spPr>
          <a:xfrm>
            <a:off x="990600" y="5079621"/>
            <a:ext cx="1397000" cy="1278467"/>
          </a:xfrm>
          <a:prstGeom prst="rect">
            <a:avLst/>
          </a:prstGeom>
          <a:ln>
            <a:solidFill>
              <a:srgbClr val="E2E2E2"/>
            </a:solidFill>
          </a:ln>
        </p:spPr>
        <p:txBody>
          <a:bodyPr vert="horz"/>
          <a:lstStyle>
            <a:lvl1pPr marL="0" indent="0">
              <a:buNone/>
              <a:defRPr sz="1800"/>
            </a:lvl1pPr>
          </a:lstStyle>
          <a:p>
            <a:r>
              <a:rPr lang="en-US" dirty="0" smtClean="0"/>
              <a:t>Click to insert image</a:t>
            </a:r>
            <a:endParaRPr lang="en-US" dirty="0"/>
          </a:p>
        </p:txBody>
      </p:sp>
      <p:sp>
        <p:nvSpPr>
          <p:cNvPr id="26" name="Text Placeholder 8"/>
          <p:cNvSpPr>
            <a:spLocks noGrp="1"/>
          </p:cNvSpPr>
          <p:nvPr>
            <p:ph type="body" sz="quarter" idx="17" hasCustomPrompt="1"/>
          </p:nvPr>
        </p:nvSpPr>
        <p:spPr>
          <a:xfrm>
            <a:off x="2819400" y="1969773"/>
            <a:ext cx="2243138" cy="895351"/>
          </a:xfrm>
          <a:prstGeom prst="rect">
            <a:avLst/>
          </a:prstGeom>
        </p:spPr>
        <p:txBody>
          <a:bodyPr vert="horz" anchor="ctr"/>
          <a:lstStyle>
            <a:lvl1pPr marL="0" indent="0">
              <a:buNone/>
              <a:defRPr sz="1400" b="0" i="0" baseline="0">
                <a:solidFill>
                  <a:srgbClr val="666666"/>
                </a:solidFill>
                <a:latin typeface="Gill Sans MT"/>
                <a:cs typeface="Gill Sans MT"/>
              </a:defRPr>
            </a:lvl1pPr>
            <a:lvl2pPr>
              <a:defRPr sz="1400">
                <a:solidFill>
                  <a:srgbClr val="666666"/>
                </a:solidFill>
                <a:latin typeface="+mn-lt"/>
              </a:defRPr>
            </a:lvl2pPr>
            <a:lvl3pPr>
              <a:defRPr sz="1400">
                <a:solidFill>
                  <a:srgbClr val="666666"/>
                </a:solidFill>
                <a:latin typeface="+mn-lt"/>
              </a:defRPr>
            </a:lvl3pPr>
            <a:lvl4pPr>
              <a:defRPr sz="1400">
                <a:solidFill>
                  <a:srgbClr val="666666"/>
                </a:solidFill>
                <a:latin typeface="+mn-lt"/>
              </a:defRPr>
            </a:lvl4pPr>
            <a:lvl5pPr>
              <a:defRPr sz="1400">
                <a:solidFill>
                  <a:srgbClr val="666666"/>
                </a:solidFill>
                <a:latin typeface="+mn-lt"/>
              </a:defRPr>
            </a:lvl5pPr>
          </a:lstStyle>
          <a:p>
            <a:pPr lvl="0"/>
            <a:r>
              <a:rPr lang="en-US" dirty="0" smtClean="0"/>
              <a:t>Insert text here</a:t>
            </a:r>
          </a:p>
        </p:txBody>
      </p:sp>
      <p:sp>
        <p:nvSpPr>
          <p:cNvPr id="27" name="Text Placeholder 8"/>
          <p:cNvSpPr>
            <a:spLocks noGrp="1"/>
          </p:cNvSpPr>
          <p:nvPr>
            <p:ph type="body" sz="quarter" idx="18" hasCustomPrompt="1"/>
          </p:nvPr>
        </p:nvSpPr>
        <p:spPr>
          <a:xfrm>
            <a:off x="2819400" y="3616807"/>
            <a:ext cx="2243138" cy="895351"/>
          </a:xfrm>
          <a:prstGeom prst="rect">
            <a:avLst/>
          </a:prstGeom>
        </p:spPr>
        <p:txBody>
          <a:bodyPr vert="horz" anchor="ctr"/>
          <a:lstStyle>
            <a:lvl1pPr marL="0" indent="0">
              <a:buNone/>
              <a:defRPr sz="1400" b="0" i="0" baseline="0">
                <a:solidFill>
                  <a:srgbClr val="666666"/>
                </a:solidFill>
                <a:latin typeface="Gill Sans MT"/>
                <a:cs typeface="Gill Sans MT"/>
              </a:defRPr>
            </a:lvl1pPr>
            <a:lvl2pPr>
              <a:defRPr sz="1400">
                <a:solidFill>
                  <a:srgbClr val="666666"/>
                </a:solidFill>
                <a:latin typeface="+mn-lt"/>
              </a:defRPr>
            </a:lvl2pPr>
            <a:lvl3pPr>
              <a:defRPr sz="1400">
                <a:solidFill>
                  <a:srgbClr val="666666"/>
                </a:solidFill>
                <a:latin typeface="+mn-lt"/>
              </a:defRPr>
            </a:lvl3pPr>
            <a:lvl4pPr>
              <a:defRPr sz="1400">
                <a:solidFill>
                  <a:srgbClr val="666666"/>
                </a:solidFill>
                <a:latin typeface="+mn-lt"/>
              </a:defRPr>
            </a:lvl4pPr>
            <a:lvl5pPr>
              <a:defRPr sz="1400">
                <a:solidFill>
                  <a:srgbClr val="666666"/>
                </a:solidFill>
                <a:latin typeface="+mn-lt"/>
              </a:defRPr>
            </a:lvl5pPr>
          </a:lstStyle>
          <a:p>
            <a:pPr lvl="0"/>
            <a:r>
              <a:rPr lang="en-US" dirty="0" smtClean="0"/>
              <a:t>Insert text here</a:t>
            </a:r>
            <a:endParaRPr lang="en-US" dirty="0"/>
          </a:p>
        </p:txBody>
      </p:sp>
      <p:sp>
        <p:nvSpPr>
          <p:cNvPr id="28" name="Text Placeholder 8"/>
          <p:cNvSpPr>
            <a:spLocks noGrp="1"/>
          </p:cNvSpPr>
          <p:nvPr>
            <p:ph type="body" sz="quarter" idx="19" hasCustomPrompt="1"/>
          </p:nvPr>
        </p:nvSpPr>
        <p:spPr>
          <a:xfrm>
            <a:off x="2819400" y="5275206"/>
            <a:ext cx="2243138" cy="895351"/>
          </a:xfrm>
          <a:prstGeom prst="rect">
            <a:avLst/>
          </a:prstGeom>
        </p:spPr>
        <p:txBody>
          <a:bodyPr vert="horz" anchor="ctr"/>
          <a:lstStyle>
            <a:lvl1pPr marL="0" indent="0">
              <a:buNone/>
              <a:defRPr sz="1400" b="0" i="0" baseline="0">
                <a:solidFill>
                  <a:srgbClr val="666666"/>
                </a:solidFill>
                <a:latin typeface="Gill Sans MT"/>
                <a:cs typeface="Gill Sans MT"/>
              </a:defRPr>
            </a:lvl1pPr>
            <a:lvl2pPr>
              <a:defRPr sz="1400">
                <a:solidFill>
                  <a:srgbClr val="666666"/>
                </a:solidFill>
                <a:latin typeface="+mn-lt"/>
              </a:defRPr>
            </a:lvl2pPr>
            <a:lvl3pPr>
              <a:defRPr sz="1400">
                <a:solidFill>
                  <a:srgbClr val="666666"/>
                </a:solidFill>
                <a:latin typeface="+mn-lt"/>
              </a:defRPr>
            </a:lvl3pPr>
            <a:lvl4pPr>
              <a:defRPr sz="1400">
                <a:solidFill>
                  <a:srgbClr val="666666"/>
                </a:solidFill>
                <a:latin typeface="+mn-lt"/>
              </a:defRPr>
            </a:lvl4pPr>
            <a:lvl5pPr>
              <a:defRPr sz="1400">
                <a:solidFill>
                  <a:srgbClr val="666666"/>
                </a:solidFill>
                <a:latin typeface="+mn-lt"/>
              </a:defRPr>
            </a:lvl5pPr>
          </a:lstStyle>
          <a:p>
            <a:pPr lvl="0"/>
            <a:r>
              <a:rPr lang="en-US" dirty="0" smtClean="0"/>
              <a:t>Insert text here</a:t>
            </a:r>
            <a:endParaRPr lang="en-US" dirty="0"/>
          </a:p>
        </p:txBody>
      </p:sp>
      <p:sp>
        <p:nvSpPr>
          <p:cNvPr id="7" name="Title 6"/>
          <p:cNvSpPr>
            <a:spLocks noGrp="1"/>
          </p:cNvSpPr>
          <p:nvPr>
            <p:ph type="title" hasCustomPrompt="1"/>
          </p:nvPr>
        </p:nvSpPr>
        <p:spPr/>
        <p:txBody>
          <a:bodyPr/>
          <a:lstStyle/>
          <a:p>
            <a:r>
              <a:rPr lang="en-US" dirty="0" smtClean="0"/>
              <a:t>Content/Picture slide</a:t>
            </a:r>
            <a:endParaRPr lang="en-US" dirty="0"/>
          </a:p>
        </p:txBody>
      </p:sp>
      <p:pic>
        <p:nvPicPr>
          <p:cNvPr id="16" name="Picture 15" descr="smalldots_cropper.png"/>
          <p:cNvPicPr>
            <a:picLocks noChangeAspect="1"/>
          </p:cNvPicPr>
          <p:nvPr userDrawn="1"/>
        </p:nvPicPr>
        <p:blipFill rotWithShape="1">
          <a:blip r:embed="rId3">
            <a:extLst>
              <a:ext uri="{28A0092B-C50C-407E-A947-70E740481C1C}">
                <a14:useLocalDpi xmlns:a14="http://schemas.microsoft.com/office/drawing/2010/main" val="0"/>
              </a:ext>
            </a:extLst>
          </a:blip>
          <a:srcRect r="52577" b="22182"/>
          <a:stretch/>
        </p:blipFill>
        <p:spPr>
          <a:xfrm>
            <a:off x="6071134" y="4301270"/>
            <a:ext cx="3072866" cy="2556730"/>
          </a:xfrm>
          <a:prstGeom prst="rect">
            <a:avLst/>
          </a:prstGeom>
        </p:spPr>
      </p:pic>
    </p:spTree>
    <p:extLst>
      <p:ext uri="{BB962C8B-B14F-4D97-AF65-F5344CB8AC3E}">
        <p14:creationId xmlns:p14="http://schemas.microsoft.com/office/powerpoint/2010/main" val="303043246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Data">
    <p:spTree>
      <p:nvGrpSpPr>
        <p:cNvPr id="1" name=""/>
        <p:cNvGrpSpPr/>
        <p:nvPr/>
      </p:nvGrpSpPr>
      <p:grpSpPr>
        <a:xfrm>
          <a:off x="0" y="0"/>
          <a:ext cx="0" cy="0"/>
          <a:chOff x="0" y="0"/>
          <a:chExt cx="0" cy="0"/>
        </a:xfrm>
      </p:grpSpPr>
      <p:pic>
        <p:nvPicPr>
          <p:cNvPr id="3" name="Picture 2" descr="bg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28" y="0"/>
            <a:ext cx="9130473" cy="6858000"/>
          </a:xfrm>
          <a:prstGeom prst="rect">
            <a:avLst/>
          </a:prstGeom>
        </p:spPr>
      </p:pic>
      <p:sp>
        <p:nvSpPr>
          <p:cNvPr id="18" name="Text Placeholder 8"/>
          <p:cNvSpPr>
            <a:spLocks noGrp="1"/>
          </p:cNvSpPr>
          <p:nvPr>
            <p:ph type="body" sz="quarter" idx="17" hasCustomPrompt="1"/>
          </p:nvPr>
        </p:nvSpPr>
        <p:spPr>
          <a:xfrm>
            <a:off x="2080490" y="2108200"/>
            <a:ext cx="6336146" cy="2348997"/>
          </a:xfrm>
          <a:prstGeom prst="rect">
            <a:avLst/>
          </a:prstGeom>
        </p:spPr>
        <p:txBody>
          <a:bodyPr vert="horz"/>
          <a:lstStyle>
            <a:lvl1pPr marL="0" indent="0">
              <a:buNone/>
              <a:defRPr sz="2800" b="0" i="0" baseline="0">
                <a:solidFill>
                  <a:schemeClr val="tx1"/>
                </a:solidFill>
                <a:latin typeface="Gill Sans MT"/>
                <a:cs typeface="Gill Sans MT"/>
              </a:defRPr>
            </a:lvl1pPr>
            <a:lvl2pPr>
              <a:defRPr sz="1400">
                <a:solidFill>
                  <a:srgbClr val="666666"/>
                </a:solidFill>
                <a:latin typeface="+mn-lt"/>
              </a:defRPr>
            </a:lvl2pPr>
            <a:lvl3pPr>
              <a:defRPr sz="1400">
                <a:solidFill>
                  <a:srgbClr val="666666"/>
                </a:solidFill>
                <a:latin typeface="+mn-lt"/>
              </a:defRPr>
            </a:lvl3pPr>
            <a:lvl4pPr>
              <a:defRPr sz="1400">
                <a:solidFill>
                  <a:srgbClr val="666666"/>
                </a:solidFill>
                <a:latin typeface="+mn-lt"/>
              </a:defRPr>
            </a:lvl4pPr>
            <a:lvl5pPr>
              <a:defRPr sz="1400">
                <a:solidFill>
                  <a:srgbClr val="666666"/>
                </a:solidFill>
                <a:latin typeface="+mn-lt"/>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smtClean="0"/>
              <a:t>“</a:t>
            </a:r>
            <a:r>
              <a:rPr lang="en-US" dirty="0" err="1" smtClean="0"/>
              <a:t>Lorem</a:t>
            </a:r>
            <a:r>
              <a:rPr lang="en-US" dirty="0" smtClean="0"/>
              <a:t> ipsum dolor sit amet, consectetuer adipiscing elit. Maecenas porttitor congue massa. </a:t>
            </a:r>
            <a:r>
              <a:rPr lang="en-US" dirty="0" err="1" smtClean="0"/>
              <a:t>Fusce</a:t>
            </a:r>
            <a:r>
              <a:rPr lang="en-US" dirty="0" smtClean="0"/>
              <a:t> </a:t>
            </a:r>
            <a:r>
              <a:rPr lang="en-US" dirty="0" err="1" smtClean="0"/>
              <a:t>posuere</a:t>
            </a:r>
            <a:r>
              <a:rPr lang="en-US" dirty="0" smtClean="0"/>
              <a:t>“</a:t>
            </a:r>
          </a:p>
        </p:txBody>
      </p:sp>
      <p:sp>
        <p:nvSpPr>
          <p:cNvPr id="19" name="Text Placeholder 8"/>
          <p:cNvSpPr>
            <a:spLocks noGrp="1"/>
          </p:cNvSpPr>
          <p:nvPr>
            <p:ph type="body" sz="quarter" idx="18" hasCustomPrompt="1"/>
          </p:nvPr>
        </p:nvSpPr>
        <p:spPr>
          <a:xfrm>
            <a:off x="5791200" y="4457198"/>
            <a:ext cx="2590800" cy="431031"/>
          </a:xfrm>
          <a:prstGeom prst="rect">
            <a:avLst/>
          </a:prstGeom>
        </p:spPr>
        <p:txBody>
          <a:bodyPr vert="horz"/>
          <a:lstStyle>
            <a:lvl1pPr marL="0" indent="0">
              <a:buNone/>
              <a:defRPr sz="1400" b="0" i="1" baseline="0">
                <a:solidFill>
                  <a:schemeClr val="bg1">
                    <a:lumMod val="75000"/>
                  </a:schemeClr>
                </a:solidFill>
                <a:latin typeface="Gill Sans MT"/>
                <a:cs typeface="Gill Sans MT"/>
              </a:defRPr>
            </a:lvl1pPr>
            <a:lvl2pPr>
              <a:defRPr sz="1400">
                <a:solidFill>
                  <a:srgbClr val="666666"/>
                </a:solidFill>
                <a:latin typeface="+mn-lt"/>
              </a:defRPr>
            </a:lvl2pPr>
            <a:lvl3pPr>
              <a:defRPr sz="1400">
                <a:solidFill>
                  <a:srgbClr val="666666"/>
                </a:solidFill>
                <a:latin typeface="+mn-lt"/>
              </a:defRPr>
            </a:lvl3pPr>
            <a:lvl4pPr>
              <a:defRPr sz="1400">
                <a:solidFill>
                  <a:srgbClr val="666666"/>
                </a:solidFill>
                <a:latin typeface="+mn-lt"/>
              </a:defRPr>
            </a:lvl4pPr>
            <a:lvl5pPr>
              <a:defRPr sz="1400">
                <a:solidFill>
                  <a:srgbClr val="666666"/>
                </a:solidFill>
                <a:latin typeface="+mn-lt"/>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smtClean="0"/>
              <a:t> - </a:t>
            </a:r>
            <a:r>
              <a:rPr lang="en-US" dirty="0" err="1" smtClean="0"/>
              <a:t>Lorem</a:t>
            </a:r>
            <a:r>
              <a:rPr lang="en-US" dirty="0" smtClean="0"/>
              <a:t> ipsum dolor sit </a:t>
            </a:r>
            <a:r>
              <a:rPr lang="en-US" dirty="0" err="1" smtClean="0"/>
              <a:t>amet</a:t>
            </a:r>
            <a:endParaRPr lang="en-US" dirty="0" smtClean="0"/>
          </a:p>
        </p:txBody>
      </p:sp>
      <p:pic>
        <p:nvPicPr>
          <p:cNvPr id="6" name="Picture 5" descr="circles_lines.pn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rot="5400000">
            <a:off x="-1665409" y="2449679"/>
            <a:ext cx="6191212" cy="4869296"/>
          </a:xfrm>
          <a:prstGeom prst="rect">
            <a:avLst/>
          </a:prstGeom>
        </p:spPr>
      </p:pic>
    </p:spTree>
    <p:extLst>
      <p:ext uri="{BB962C8B-B14F-4D97-AF65-F5344CB8AC3E}">
        <p14:creationId xmlns:p14="http://schemas.microsoft.com/office/powerpoint/2010/main" val="66508196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Quote/Data">
    <p:spTree>
      <p:nvGrpSpPr>
        <p:cNvPr id="1" name=""/>
        <p:cNvGrpSpPr/>
        <p:nvPr/>
      </p:nvGrpSpPr>
      <p:grpSpPr>
        <a:xfrm>
          <a:off x="0" y="0"/>
          <a:ext cx="0" cy="0"/>
          <a:chOff x="0" y="0"/>
          <a:chExt cx="0" cy="0"/>
        </a:xfrm>
      </p:grpSpPr>
      <p:pic>
        <p:nvPicPr>
          <p:cNvPr id="3" name="Picture 2" descr="bg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28" y="0"/>
            <a:ext cx="9130473" cy="6858000"/>
          </a:xfrm>
          <a:prstGeom prst="rect">
            <a:avLst/>
          </a:prstGeom>
        </p:spPr>
      </p:pic>
      <p:sp>
        <p:nvSpPr>
          <p:cNvPr id="18" name="Text Placeholder 8"/>
          <p:cNvSpPr>
            <a:spLocks noGrp="1"/>
          </p:cNvSpPr>
          <p:nvPr>
            <p:ph type="body" sz="quarter" idx="17" hasCustomPrompt="1"/>
          </p:nvPr>
        </p:nvSpPr>
        <p:spPr>
          <a:xfrm>
            <a:off x="2080490" y="2108200"/>
            <a:ext cx="6336146" cy="2348997"/>
          </a:xfrm>
          <a:prstGeom prst="rect">
            <a:avLst/>
          </a:prstGeom>
        </p:spPr>
        <p:txBody>
          <a:bodyPr vert="horz"/>
          <a:lstStyle>
            <a:lvl1pPr marL="0" indent="0">
              <a:buNone/>
              <a:defRPr sz="2800" b="0" i="0" baseline="0">
                <a:solidFill>
                  <a:schemeClr val="tx1"/>
                </a:solidFill>
                <a:latin typeface="Gill Sans MT"/>
                <a:cs typeface="Gill Sans MT"/>
              </a:defRPr>
            </a:lvl1pPr>
            <a:lvl2pPr>
              <a:defRPr sz="1400">
                <a:solidFill>
                  <a:srgbClr val="666666"/>
                </a:solidFill>
                <a:latin typeface="+mn-lt"/>
              </a:defRPr>
            </a:lvl2pPr>
            <a:lvl3pPr>
              <a:defRPr sz="1400">
                <a:solidFill>
                  <a:srgbClr val="666666"/>
                </a:solidFill>
                <a:latin typeface="+mn-lt"/>
              </a:defRPr>
            </a:lvl3pPr>
            <a:lvl4pPr>
              <a:defRPr sz="1400">
                <a:solidFill>
                  <a:srgbClr val="666666"/>
                </a:solidFill>
                <a:latin typeface="+mn-lt"/>
              </a:defRPr>
            </a:lvl4pPr>
            <a:lvl5pPr>
              <a:defRPr sz="1400">
                <a:solidFill>
                  <a:srgbClr val="666666"/>
                </a:solidFill>
                <a:latin typeface="+mn-lt"/>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smtClean="0"/>
              <a:t>“</a:t>
            </a:r>
            <a:r>
              <a:rPr lang="en-US" dirty="0" err="1" smtClean="0"/>
              <a:t>Lorem</a:t>
            </a:r>
            <a:r>
              <a:rPr lang="en-US" dirty="0" smtClean="0"/>
              <a:t> ipsum dolor sit amet, consectetuer adipiscing elit. Maecenas porttitor congue massa. </a:t>
            </a:r>
            <a:r>
              <a:rPr lang="en-US" dirty="0" err="1" smtClean="0"/>
              <a:t>Fusce</a:t>
            </a:r>
            <a:r>
              <a:rPr lang="en-US" dirty="0" smtClean="0"/>
              <a:t> </a:t>
            </a:r>
            <a:r>
              <a:rPr lang="en-US" dirty="0" err="1" smtClean="0"/>
              <a:t>posuere</a:t>
            </a:r>
            <a:r>
              <a:rPr lang="en-US" dirty="0" smtClean="0"/>
              <a:t>“</a:t>
            </a:r>
          </a:p>
        </p:txBody>
      </p:sp>
      <p:sp>
        <p:nvSpPr>
          <p:cNvPr id="19" name="Text Placeholder 8"/>
          <p:cNvSpPr>
            <a:spLocks noGrp="1"/>
          </p:cNvSpPr>
          <p:nvPr>
            <p:ph type="body" sz="quarter" idx="18" hasCustomPrompt="1"/>
          </p:nvPr>
        </p:nvSpPr>
        <p:spPr>
          <a:xfrm>
            <a:off x="5791200" y="4457198"/>
            <a:ext cx="2590800" cy="431031"/>
          </a:xfrm>
          <a:prstGeom prst="rect">
            <a:avLst/>
          </a:prstGeom>
        </p:spPr>
        <p:txBody>
          <a:bodyPr vert="horz"/>
          <a:lstStyle>
            <a:lvl1pPr marL="0" indent="0">
              <a:buNone/>
              <a:defRPr sz="1400" b="0" i="1" baseline="0">
                <a:solidFill>
                  <a:schemeClr val="bg1">
                    <a:lumMod val="75000"/>
                  </a:schemeClr>
                </a:solidFill>
                <a:latin typeface="Gill Sans MT"/>
                <a:cs typeface="Gill Sans MT"/>
              </a:defRPr>
            </a:lvl1pPr>
            <a:lvl2pPr>
              <a:defRPr sz="1400">
                <a:solidFill>
                  <a:srgbClr val="666666"/>
                </a:solidFill>
                <a:latin typeface="+mn-lt"/>
              </a:defRPr>
            </a:lvl2pPr>
            <a:lvl3pPr>
              <a:defRPr sz="1400">
                <a:solidFill>
                  <a:srgbClr val="666666"/>
                </a:solidFill>
                <a:latin typeface="+mn-lt"/>
              </a:defRPr>
            </a:lvl3pPr>
            <a:lvl4pPr>
              <a:defRPr sz="1400">
                <a:solidFill>
                  <a:srgbClr val="666666"/>
                </a:solidFill>
                <a:latin typeface="+mn-lt"/>
              </a:defRPr>
            </a:lvl4pPr>
            <a:lvl5pPr>
              <a:defRPr sz="1400">
                <a:solidFill>
                  <a:srgbClr val="666666"/>
                </a:solidFill>
                <a:latin typeface="+mn-lt"/>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smtClean="0"/>
              <a:t> - </a:t>
            </a:r>
            <a:r>
              <a:rPr lang="en-US" dirty="0" err="1" smtClean="0"/>
              <a:t>Lorem</a:t>
            </a:r>
            <a:r>
              <a:rPr lang="en-US" dirty="0" smtClean="0"/>
              <a:t> ipsum dolor sit </a:t>
            </a:r>
            <a:r>
              <a:rPr lang="en-US" dirty="0" err="1" smtClean="0"/>
              <a:t>amet</a:t>
            </a:r>
            <a:endParaRPr lang="en-US" dirty="0" smtClean="0"/>
          </a:p>
        </p:txBody>
      </p:sp>
      <p:pic>
        <p:nvPicPr>
          <p:cNvPr id="6" name="Picture 5" descr="lines3.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4925" y="5251528"/>
            <a:ext cx="9277315" cy="1606472"/>
          </a:xfrm>
          <a:prstGeom prst="rect">
            <a:avLst/>
          </a:prstGeom>
        </p:spPr>
      </p:pic>
    </p:spTree>
    <p:extLst>
      <p:ext uri="{BB962C8B-B14F-4D97-AF65-F5344CB8AC3E}">
        <p14:creationId xmlns:p14="http://schemas.microsoft.com/office/powerpoint/2010/main" val="3795769625"/>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Quote/Data">
    <p:spTree>
      <p:nvGrpSpPr>
        <p:cNvPr id="1" name=""/>
        <p:cNvGrpSpPr/>
        <p:nvPr/>
      </p:nvGrpSpPr>
      <p:grpSpPr>
        <a:xfrm>
          <a:off x="0" y="0"/>
          <a:ext cx="0" cy="0"/>
          <a:chOff x="0" y="0"/>
          <a:chExt cx="0" cy="0"/>
        </a:xfrm>
      </p:grpSpPr>
      <p:pic>
        <p:nvPicPr>
          <p:cNvPr id="3" name="Picture 2" descr="bg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28" y="0"/>
            <a:ext cx="9130473" cy="6858000"/>
          </a:xfrm>
          <a:prstGeom prst="rect">
            <a:avLst/>
          </a:prstGeom>
        </p:spPr>
      </p:pic>
      <p:sp>
        <p:nvSpPr>
          <p:cNvPr id="18" name="Text Placeholder 8"/>
          <p:cNvSpPr>
            <a:spLocks noGrp="1"/>
          </p:cNvSpPr>
          <p:nvPr>
            <p:ph type="body" sz="quarter" idx="17" hasCustomPrompt="1"/>
          </p:nvPr>
        </p:nvSpPr>
        <p:spPr>
          <a:xfrm>
            <a:off x="2080490" y="2108200"/>
            <a:ext cx="6336146" cy="2348997"/>
          </a:xfrm>
          <a:prstGeom prst="rect">
            <a:avLst/>
          </a:prstGeom>
        </p:spPr>
        <p:txBody>
          <a:bodyPr vert="horz"/>
          <a:lstStyle>
            <a:lvl1pPr marL="0" indent="0">
              <a:buNone/>
              <a:defRPr sz="2800" b="0" i="0" baseline="0">
                <a:solidFill>
                  <a:schemeClr val="tx1"/>
                </a:solidFill>
                <a:latin typeface="Gill Sans MT"/>
                <a:cs typeface="Gill Sans MT"/>
              </a:defRPr>
            </a:lvl1pPr>
            <a:lvl2pPr>
              <a:defRPr sz="1400">
                <a:solidFill>
                  <a:srgbClr val="666666"/>
                </a:solidFill>
                <a:latin typeface="+mn-lt"/>
              </a:defRPr>
            </a:lvl2pPr>
            <a:lvl3pPr>
              <a:defRPr sz="1400">
                <a:solidFill>
                  <a:srgbClr val="666666"/>
                </a:solidFill>
                <a:latin typeface="+mn-lt"/>
              </a:defRPr>
            </a:lvl3pPr>
            <a:lvl4pPr>
              <a:defRPr sz="1400">
                <a:solidFill>
                  <a:srgbClr val="666666"/>
                </a:solidFill>
                <a:latin typeface="+mn-lt"/>
              </a:defRPr>
            </a:lvl4pPr>
            <a:lvl5pPr>
              <a:defRPr sz="1400">
                <a:solidFill>
                  <a:srgbClr val="666666"/>
                </a:solidFill>
                <a:latin typeface="+mn-lt"/>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smtClean="0"/>
              <a:t>“</a:t>
            </a:r>
            <a:r>
              <a:rPr lang="en-US" dirty="0" err="1" smtClean="0"/>
              <a:t>Lorem</a:t>
            </a:r>
            <a:r>
              <a:rPr lang="en-US" dirty="0" smtClean="0"/>
              <a:t> ipsum dolor sit amet, consectetuer adipiscing elit. Maecenas porttitor congue massa. </a:t>
            </a:r>
            <a:r>
              <a:rPr lang="en-US" dirty="0" err="1" smtClean="0"/>
              <a:t>Fusce</a:t>
            </a:r>
            <a:r>
              <a:rPr lang="en-US" dirty="0" smtClean="0"/>
              <a:t> </a:t>
            </a:r>
            <a:r>
              <a:rPr lang="en-US" dirty="0" err="1" smtClean="0"/>
              <a:t>posuere</a:t>
            </a:r>
            <a:r>
              <a:rPr lang="en-US" dirty="0" smtClean="0"/>
              <a:t>“</a:t>
            </a:r>
          </a:p>
        </p:txBody>
      </p:sp>
      <p:sp>
        <p:nvSpPr>
          <p:cNvPr id="19" name="Text Placeholder 8"/>
          <p:cNvSpPr>
            <a:spLocks noGrp="1"/>
          </p:cNvSpPr>
          <p:nvPr>
            <p:ph type="body" sz="quarter" idx="18" hasCustomPrompt="1"/>
          </p:nvPr>
        </p:nvSpPr>
        <p:spPr>
          <a:xfrm>
            <a:off x="5791200" y="4457198"/>
            <a:ext cx="2590800" cy="431031"/>
          </a:xfrm>
          <a:prstGeom prst="rect">
            <a:avLst/>
          </a:prstGeom>
        </p:spPr>
        <p:txBody>
          <a:bodyPr vert="horz"/>
          <a:lstStyle>
            <a:lvl1pPr marL="0" indent="0">
              <a:buNone/>
              <a:defRPr sz="1400" b="0" i="1" baseline="0">
                <a:solidFill>
                  <a:schemeClr val="bg1">
                    <a:lumMod val="75000"/>
                  </a:schemeClr>
                </a:solidFill>
                <a:latin typeface="Gill Sans MT"/>
                <a:cs typeface="Gill Sans MT"/>
              </a:defRPr>
            </a:lvl1pPr>
            <a:lvl2pPr>
              <a:defRPr sz="1400">
                <a:solidFill>
                  <a:srgbClr val="666666"/>
                </a:solidFill>
                <a:latin typeface="+mn-lt"/>
              </a:defRPr>
            </a:lvl2pPr>
            <a:lvl3pPr>
              <a:defRPr sz="1400">
                <a:solidFill>
                  <a:srgbClr val="666666"/>
                </a:solidFill>
                <a:latin typeface="+mn-lt"/>
              </a:defRPr>
            </a:lvl3pPr>
            <a:lvl4pPr>
              <a:defRPr sz="1400">
                <a:solidFill>
                  <a:srgbClr val="666666"/>
                </a:solidFill>
                <a:latin typeface="+mn-lt"/>
              </a:defRPr>
            </a:lvl4pPr>
            <a:lvl5pPr>
              <a:defRPr sz="1400">
                <a:solidFill>
                  <a:srgbClr val="666666"/>
                </a:solidFill>
                <a:latin typeface="+mn-lt"/>
              </a:defRPr>
            </a:lvl5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smtClean="0"/>
              <a:t> - </a:t>
            </a:r>
            <a:r>
              <a:rPr lang="en-US" dirty="0" err="1" smtClean="0"/>
              <a:t>Lorem</a:t>
            </a:r>
            <a:r>
              <a:rPr lang="en-US" dirty="0" smtClean="0"/>
              <a:t> ipsum dolor sit </a:t>
            </a:r>
            <a:r>
              <a:rPr lang="en-US" dirty="0" err="1" smtClean="0"/>
              <a:t>amet</a:t>
            </a:r>
            <a:endParaRPr lang="en-US" dirty="0" smtClean="0"/>
          </a:p>
        </p:txBody>
      </p:sp>
      <p:pic>
        <p:nvPicPr>
          <p:cNvPr id="6" name="Picture 5" descr="circles.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17100000">
            <a:off x="-885467" y="3950357"/>
            <a:ext cx="3204408" cy="3493838"/>
          </a:xfrm>
          <a:prstGeom prst="rect">
            <a:avLst/>
          </a:prstGeom>
        </p:spPr>
      </p:pic>
    </p:spTree>
    <p:extLst>
      <p:ext uri="{BB962C8B-B14F-4D97-AF65-F5344CB8AC3E}">
        <p14:creationId xmlns:p14="http://schemas.microsoft.com/office/powerpoint/2010/main" val="379576962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ain Body">
    <p:spTree>
      <p:nvGrpSpPr>
        <p:cNvPr id="1" name=""/>
        <p:cNvGrpSpPr/>
        <p:nvPr/>
      </p:nvGrpSpPr>
      <p:grpSpPr>
        <a:xfrm>
          <a:off x="0" y="0"/>
          <a:ext cx="0" cy="0"/>
          <a:chOff x="0" y="0"/>
          <a:chExt cx="0" cy="0"/>
        </a:xfrm>
      </p:grpSpPr>
      <p:sp>
        <p:nvSpPr>
          <p:cNvPr id="8" name="Content Placeholder 7"/>
          <p:cNvSpPr>
            <a:spLocks noGrp="1"/>
          </p:cNvSpPr>
          <p:nvPr>
            <p:ph sz="quarter" idx="11"/>
          </p:nvPr>
        </p:nvSpPr>
        <p:spPr/>
        <p:txBody>
          <a:bodyPr/>
          <a:lstStyle>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p:txBody>
      </p:sp>
      <p:cxnSp>
        <p:nvCxnSpPr>
          <p:cNvPr id="6" name="Straight Connector 5"/>
          <p:cNvCxnSpPr/>
          <p:nvPr userDrawn="1"/>
        </p:nvCxnSpPr>
        <p:spPr>
          <a:xfrm>
            <a:off x="1" y="994152"/>
            <a:ext cx="4227871"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89529208"/>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b="1">
                <a:solidFill>
                  <a:srgbClr val="1F497D"/>
                </a:solidFill>
                <a:latin typeface="Verdana"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lgn="l">
              <a:defRPr>
                <a:solidFill>
                  <a:srgbClr val="1F497D"/>
                </a:solidFill>
                <a:latin typeface="Verdana" pitchFamily="34" charset="0"/>
              </a:defRPr>
            </a:lvl1pPr>
            <a:lvl2pPr algn="l">
              <a:defRPr>
                <a:solidFill>
                  <a:srgbClr val="1F497D"/>
                </a:solidFill>
                <a:latin typeface="Verdana" pitchFamily="34" charset="0"/>
              </a:defRPr>
            </a:lvl2pPr>
            <a:lvl3pPr algn="l">
              <a:defRPr>
                <a:solidFill>
                  <a:srgbClr val="1F497D"/>
                </a:solidFill>
                <a:latin typeface="Verdana" pitchFamily="34" charset="0"/>
              </a:defRPr>
            </a:lvl3pPr>
            <a:lvl4pPr algn="l">
              <a:defRPr>
                <a:solidFill>
                  <a:srgbClr val="1F497D"/>
                </a:solidFill>
                <a:latin typeface="Verdana" pitchFamily="34" charset="0"/>
              </a:defRPr>
            </a:lvl4pPr>
            <a:lvl5pPr algn="l">
              <a:defRPr>
                <a:solidFill>
                  <a:srgbClr val="1F497D"/>
                </a:solidFill>
                <a:latin typeface="Verdana"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latin typeface="Arial" charset="0"/>
              </a:defRPr>
            </a:lvl1pPr>
          </a:lstStyle>
          <a:p>
            <a:pPr>
              <a:defRPr/>
            </a:pPr>
            <a:fld id="{19BBC212-CC56-4BA0-83F4-E3D71A84BB46}" type="datetimeFigureOut">
              <a:rPr lang="en-US"/>
              <a:pPr>
                <a:defRPr/>
              </a:pPr>
              <a:t>1/20/2016</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latin typeface="Arial" charset="0"/>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latin typeface="Arial" charset="0"/>
              </a:defRPr>
            </a:lvl1pPr>
          </a:lstStyle>
          <a:p>
            <a:pPr>
              <a:defRPr/>
            </a:pPr>
            <a:fld id="{EE758620-A278-4073-965E-27CF8C21930D}" type="slidenum">
              <a:rPr lang="en-US"/>
              <a:pPr>
                <a:defRPr/>
              </a:pPr>
              <a:t>‹#›</a:t>
            </a:fld>
            <a:endParaRPr lang="en-US" dirty="0"/>
          </a:p>
        </p:txBody>
      </p:sp>
    </p:spTree>
    <p:extLst>
      <p:ext uri="{BB962C8B-B14F-4D97-AF65-F5344CB8AC3E}">
        <p14:creationId xmlns:p14="http://schemas.microsoft.com/office/powerpoint/2010/main" val="2635302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65969" y="1600201"/>
            <a:ext cx="8212065" cy="4687359"/>
          </a:xfrm>
          <a:ln w="6350" cmpd="sng">
            <a:solidFill>
              <a:schemeClr val="bg1"/>
            </a:solidFill>
          </a:ln>
        </p:spPr>
        <p:txBody>
          <a:bodyPr/>
          <a:lstStyle/>
          <a:p>
            <a:r>
              <a:rPr lang="en-US" smtClean="0"/>
              <a:t>Drag picture to placeholder or click icon to add</a:t>
            </a:r>
            <a:endParaRPr lang="en-US"/>
          </a:p>
        </p:txBody>
      </p:sp>
      <p:cxnSp>
        <p:nvCxnSpPr>
          <p:cNvPr id="3" name="Straight Connector 2"/>
          <p:cNvCxnSpPr/>
          <p:nvPr userDrawn="1"/>
        </p:nvCxnSpPr>
        <p:spPr>
          <a:xfrm>
            <a:off x="1" y="994152"/>
            <a:ext cx="4227871"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sp>
        <p:nvSpPr>
          <p:cNvPr id="5" name="Title 1"/>
          <p:cNvSpPr>
            <a:spLocks noGrp="1"/>
          </p:cNvSpPr>
          <p:nvPr>
            <p:ph type="title"/>
          </p:nvPr>
        </p:nvSpPr>
        <p:spPr>
          <a:xfrm>
            <a:off x="457200" y="275168"/>
            <a:ext cx="8229600" cy="873505"/>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18553006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
    <p:spTree>
      <p:nvGrpSpPr>
        <p:cNvPr id="1" name=""/>
        <p:cNvGrpSpPr/>
        <p:nvPr/>
      </p:nvGrpSpPr>
      <p:grpSpPr>
        <a:xfrm>
          <a:off x="0" y="0"/>
          <a:ext cx="0" cy="0"/>
          <a:chOff x="0" y="0"/>
          <a:chExt cx="0" cy="0"/>
        </a:xfrm>
      </p:grpSpPr>
      <p:sp>
        <p:nvSpPr>
          <p:cNvPr id="8" name="Content Placeholder 7"/>
          <p:cNvSpPr>
            <a:spLocks noGrp="1"/>
          </p:cNvSpPr>
          <p:nvPr>
            <p:ph sz="quarter" idx="11"/>
          </p:nvPr>
        </p:nvSpPr>
        <p:spPr>
          <a:xfrm>
            <a:off x="457201" y="1600201"/>
            <a:ext cx="3933707" cy="4525433"/>
          </a:xfrm>
        </p:spPr>
        <p:txBody>
          <a:bodyPr/>
          <a:lstStyle>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p:txBody>
      </p:sp>
      <p:cxnSp>
        <p:nvCxnSpPr>
          <p:cNvPr id="6" name="Straight Connector 5"/>
          <p:cNvCxnSpPr/>
          <p:nvPr userDrawn="1"/>
        </p:nvCxnSpPr>
        <p:spPr>
          <a:xfrm>
            <a:off x="1" y="994152"/>
            <a:ext cx="4227871"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7" name="Content Placeholder 7"/>
          <p:cNvSpPr>
            <a:spLocks noGrp="1"/>
          </p:cNvSpPr>
          <p:nvPr>
            <p:ph sz="quarter" idx="12"/>
          </p:nvPr>
        </p:nvSpPr>
        <p:spPr>
          <a:xfrm>
            <a:off x="4753094" y="1600201"/>
            <a:ext cx="3933707" cy="4525433"/>
          </a:xfrm>
        </p:spPr>
        <p:txBody>
          <a:bodyPr/>
          <a:lstStyle>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65544492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Column - Left Image">
    <p:spTree>
      <p:nvGrpSpPr>
        <p:cNvPr id="1" name=""/>
        <p:cNvGrpSpPr/>
        <p:nvPr/>
      </p:nvGrpSpPr>
      <p:grpSpPr>
        <a:xfrm>
          <a:off x="0" y="0"/>
          <a:ext cx="0" cy="0"/>
          <a:chOff x="0" y="0"/>
          <a:chExt cx="0" cy="0"/>
        </a:xfrm>
      </p:grpSpPr>
      <p:pic>
        <p:nvPicPr>
          <p:cNvPr id="7" name="Picture 6" descr="bg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28" y="0"/>
            <a:ext cx="9130473" cy="6858000"/>
          </a:xfrm>
          <a:prstGeom prst="rect">
            <a:avLst/>
          </a:prstGeom>
        </p:spPr>
      </p:pic>
      <p:cxnSp>
        <p:nvCxnSpPr>
          <p:cNvPr id="10" name="Straight Connector 9"/>
          <p:cNvCxnSpPr/>
          <p:nvPr userDrawn="1"/>
        </p:nvCxnSpPr>
        <p:spPr>
          <a:xfrm>
            <a:off x="1" y="994152"/>
            <a:ext cx="4227871"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sp>
        <p:nvSpPr>
          <p:cNvPr id="12" name="Picture Placeholder 11"/>
          <p:cNvSpPr>
            <a:spLocks noGrp="1"/>
          </p:cNvSpPr>
          <p:nvPr>
            <p:ph type="pic" sz="quarter" idx="13" hasCustomPrompt="1"/>
          </p:nvPr>
        </p:nvSpPr>
        <p:spPr>
          <a:xfrm>
            <a:off x="457201" y="1600201"/>
            <a:ext cx="3953164" cy="4022663"/>
          </a:xfrm>
          <a:prstGeom prst="rect">
            <a:avLst/>
          </a:prstGeom>
          <a:ln>
            <a:solidFill>
              <a:srgbClr val="E2E2E2"/>
            </a:solidFill>
          </a:ln>
        </p:spPr>
        <p:txBody>
          <a:bodyPr/>
          <a:lstStyle>
            <a:lvl1pPr>
              <a:buNone/>
              <a:defRPr sz="2400">
                <a:solidFill>
                  <a:schemeClr val="bg1">
                    <a:lumMod val="10000"/>
                  </a:schemeClr>
                </a:solidFill>
              </a:defRPr>
            </a:lvl1pPr>
          </a:lstStyle>
          <a:p>
            <a:r>
              <a:rPr lang="en-US" dirty="0" smtClean="0"/>
              <a:t>Click to insert image</a:t>
            </a:r>
            <a:endParaRPr lang="en-US" dirty="0"/>
          </a:p>
        </p:txBody>
      </p:sp>
      <p:sp>
        <p:nvSpPr>
          <p:cNvPr id="2" name="Title 1"/>
          <p:cNvSpPr>
            <a:spLocks noGrp="1"/>
          </p:cNvSpPr>
          <p:nvPr>
            <p:ph type="title" hasCustomPrompt="1"/>
          </p:nvPr>
        </p:nvSpPr>
        <p:spPr/>
        <p:txBody>
          <a:bodyPr/>
          <a:lstStyle/>
          <a:p>
            <a:r>
              <a:rPr lang="en-US" dirty="0" smtClean="0"/>
              <a:t>Title goes here</a:t>
            </a:r>
            <a:endParaRPr lang="en-US" dirty="0"/>
          </a:p>
        </p:txBody>
      </p:sp>
      <p:sp>
        <p:nvSpPr>
          <p:cNvPr id="11" name="Content Placeholder 7"/>
          <p:cNvSpPr>
            <a:spLocks noGrp="1"/>
          </p:cNvSpPr>
          <p:nvPr>
            <p:ph sz="quarter" idx="12"/>
          </p:nvPr>
        </p:nvSpPr>
        <p:spPr>
          <a:xfrm>
            <a:off x="4753094" y="1600201"/>
            <a:ext cx="3933707" cy="4525433"/>
          </a:xfrm>
        </p:spPr>
        <p:txBody>
          <a:bodyPr/>
          <a:lstStyle>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78230031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 - Right Image">
    <p:spTree>
      <p:nvGrpSpPr>
        <p:cNvPr id="1" name=""/>
        <p:cNvGrpSpPr/>
        <p:nvPr/>
      </p:nvGrpSpPr>
      <p:grpSpPr>
        <a:xfrm>
          <a:off x="0" y="0"/>
          <a:ext cx="0" cy="0"/>
          <a:chOff x="0" y="0"/>
          <a:chExt cx="0" cy="0"/>
        </a:xfrm>
      </p:grpSpPr>
      <p:pic>
        <p:nvPicPr>
          <p:cNvPr id="7" name="Picture 6" descr="bg2.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28" y="0"/>
            <a:ext cx="9130473" cy="6858000"/>
          </a:xfrm>
          <a:prstGeom prst="rect">
            <a:avLst/>
          </a:prstGeom>
        </p:spPr>
      </p:pic>
      <p:cxnSp>
        <p:nvCxnSpPr>
          <p:cNvPr id="10" name="Straight Connector 9"/>
          <p:cNvCxnSpPr/>
          <p:nvPr userDrawn="1"/>
        </p:nvCxnSpPr>
        <p:spPr>
          <a:xfrm>
            <a:off x="1" y="994152"/>
            <a:ext cx="4227871"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sp>
        <p:nvSpPr>
          <p:cNvPr id="12" name="Picture Placeholder 11"/>
          <p:cNvSpPr>
            <a:spLocks noGrp="1"/>
          </p:cNvSpPr>
          <p:nvPr>
            <p:ph type="pic" sz="quarter" idx="13" hasCustomPrompt="1"/>
          </p:nvPr>
        </p:nvSpPr>
        <p:spPr>
          <a:xfrm>
            <a:off x="4753094" y="1600201"/>
            <a:ext cx="3933707" cy="4022663"/>
          </a:xfrm>
          <a:prstGeom prst="rect">
            <a:avLst/>
          </a:prstGeom>
          <a:ln>
            <a:solidFill>
              <a:srgbClr val="E2E2E2"/>
            </a:solidFill>
          </a:ln>
        </p:spPr>
        <p:txBody>
          <a:bodyPr/>
          <a:lstStyle>
            <a:lvl1pPr>
              <a:buNone/>
              <a:defRPr sz="2400">
                <a:solidFill>
                  <a:schemeClr val="bg1">
                    <a:lumMod val="10000"/>
                  </a:schemeClr>
                </a:solidFill>
              </a:defRPr>
            </a:lvl1pPr>
          </a:lstStyle>
          <a:p>
            <a:r>
              <a:rPr lang="en-US" dirty="0" smtClean="0"/>
              <a:t>Click to insert image</a:t>
            </a:r>
            <a:endParaRPr lang="en-US" dirty="0"/>
          </a:p>
        </p:txBody>
      </p:sp>
      <p:sp>
        <p:nvSpPr>
          <p:cNvPr id="2" name="Title 1"/>
          <p:cNvSpPr>
            <a:spLocks noGrp="1"/>
          </p:cNvSpPr>
          <p:nvPr>
            <p:ph type="title" hasCustomPrompt="1"/>
          </p:nvPr>
        </p:nvSpPr>
        <p:spPr/>
        <p:txBody>
          <a:bodyPr/>
          <a:lstStyle/>
          <a:p>
            <a:r>
              <a:rPr lang="en-US" dirty="0" smtClean="0"/>
              <a:t>Title goes here</a:t>
            </a:r>
            <a:endParaRPr lang="en-US" dirty="0"/>
          </a:p>
        </p:txBody>
      </p:sp>
      <p:sp>
        <p:nvSpPr>
          <p:cNvPr id="8" name="Content Placeholder 7"/>
          <p:cNvSpPr>
            <a:spLocks noGrp="1"/>
          </p:cNvSpPr>
          <p:nvPr>
            <p:ph sz="quarter" idx="11"/>
          </p:nvPr>
        </p:nvSpPr>
        <p:spPr>
          <a:xfrm>
            <a:off x="457201" y="1600201"/>
            <a:ext cx="3933707" cy="4525433"/>
          </a:xfrm>
        </p:spPr>
        <p:txBody>
          <a:bodyPr/>
          <a:lstStyle>
            <a:lvl4pPr>
              <a:defRPr sz="1400"/>
            </a:lvl4pPr>
            <a:lvl5pPr>
              <a:defRPr sz="1400"/>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192476413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9130473" cy="6857999"/>
          </a:xfrm>
          <a:prstGeom prst="rect">
            <a:avLst/>
          </a:prstGeom>
        </p:spPr>
      </p:pic>
      <p:sp>
        <p:nvSpPr>
          <p:cNvPr id="5" name="Text Placeholder 8"/>
          <p:cNvSpPr>
            <a:spLocks noGrp="1"/>
          </p:cNvSpPr>
          <p:nvPr>
            <p:ph type="body" sz="quarter" idx="10" hasCustomPrompt="1"/>
          </p:nvPr>
        </p:nvSpPr>
        <p:spPr>
          <a:xfrm>
            <a:off x="425723" y="307345"/>
            <a:ext cx="8292271" cy="1039283"/>
          </a:xfrm>
          <a:prstGeom prst="rect">
            <a:avLst/>
          </a:prstGeom>
        </p:spPr>
        <p:txBody>
          <a:bodyPr vert="horz">
            <a:normAutofit/>
          </a:bodyPr>
          <a:lstStyle>
            <a:lvl1pPr marL="0" indent="0" algn="ctr">
              <a:buFontTx/>
              <a:buNone/>
              <a:defRPr sz="3400" b="0" i="0" baseline="0">
                <a:solidFill>
                  <a:srgbClr val="1F447D"/>
                </a:solidFill>
                <a:latin typeface="Gill Sans MT"/>
                <a:cs typeface="Gill Sans MT"/>
              </a:defRPr>
            </a:lvl1pPr>
          </a:lstStyle>
          <a:p>
            <a:pPr lvl="0"/>
            <a:r>
              <a:rPr lang="en-US" dirty="0" smtClean="0"/>
              <a:t>Timeline Title</a:t>
            </a:r>
            <a:endParaRPr lang="en-US" dirty="0"/>
          </a:p>
        </p:txBody>
      </p:sp>
    </p:spTree>
    <p:extLst>
      <p:ext uri="{BB962C8B-B14F-4D97-AF65-F5344CB8AC3E}">
        <p14:creationId xmlns:p14="http://schemas.microsoft.com/office/powerpoint/2010/main" val="300575417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pic>
        <p:nvPicPr>
          <p:cNvPr id="5" name="Picture 4" descr="section-bg1.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688006"/>
            <a:ext cx="9177503" cy="5169994"/>
          </a:xfrm>
          <a:prstGeom prst="rect">
            <a:avLst/>
          </a:prstGeom>
        </p:spPr>
      </p:pic>
      <p:sp>
        <p:nvSpPr>
          <p:cNvPr id="9" name="Text Placeholder 8"/>
          <p:cNvSpPr>
            <a:spLocks noGrp="1"/>
          </p:cNvSpPr>
          <p:nvPr>
            <p:ph type="body" sz="quarter" idx="10" hasCustomPrompt="1"/>
          </p:nvPr>
        </p:nvSpPr>
        <p:spPr>
          <a:xfrm>
            <a:off x="663757" y="2810929"/>
            <a:ext cx="4799584" cy="1039283"/>
          </a:xfrm>
          <a:prstGeom prst="rect">
            <a:avLst/>
          </a:prstGeom>
        </p:spPr>
        <p:txBody>
          <a:bodyPr vert="horz"/>
          <a:lstStyle>
            <a:lvl1pPr marL="0" indent="0" algn="l">
              <a:buFontTx/>
              <a:buNone/>
              <a:defRPr sz="4400" b="0" i="0" baseline="0">
                <a:solidFill>
                  <a:srgbClr val="1F447D"/>
                </a:solidFill>
                <a:latin typeface="Gill Sans MT"/>
                <a:cs typeface="Gill Sans MT"/>
              </a:defRPr>
            </a:lvl1pPr>
          </a:lstStyle>
          <a:p>
            <a:pPr lvl="0"/>
            <a:r>
              <a:rPr lang="en-US" dirty="0"/>
              <a:t>Section Title</a:t>
            </a:r>
          </a:p>
        </p:txBody>
      </p:sp>
      <p:cxnSp>
        <p:nvCxnSpPr>
          <p:cNvPr id="3" name="Straight Connector 2"/>
          <p:cNvCxnSpPr/>
          <p:nvPr userDrawn="1"/>
        </p:nvCxnSpPr>
        <p:spPr>
          <a:xfrm>
            <a:off x="1" y="3748543"/>
            <a:ext cx="4227871"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197171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
            <a:ext cx="9130473" cy="6857999"/>
          </a:xfrm>
          <a:prstGeom prst="rect">
            <a:avLst/>
          </a:prstGeom>
        </p:spPr>
      </p:pic>
      <p:sp>
        <p:nvSpPr>
          <p:cNvPr id="9" name="Text Placeholder 8"/>
          <p:cNvSpPr>
            <a:spLocks noGrp="1"/>
          </p:cNvSpPr>
          <p:nvPr>
            <p:ph type="body" sz="quarter" idx="10" hasCustomPrompt="1"/>
          </p:nvPr>
        </p:nvSpPr>
        <p:spPr>
          <a:xfrm>
            <a:off x="663757" y="2810929"/>
            <a:ext cx="4799584" cy="1039283"/>
          </a:xfrm>
          <a:prstGeom prst="rect">
            <a:avLst/>
          </a:prstGeom>
        </p:spPr>
        <p:txBody>
          <a:bodyPr vert="horz"/>
          <a:lstStyle>
            <a:lvl1pPr marL="0" indent="0" algn="l">
              <a:buFontTx/>
              <a:buNone/>
              <a:defRPr sz="4400" b="0" i="0" baseline="0">
                <a:solidFill>
                  <a:srgbClr val="1F447D"/>
                </a:solidFill>
                <a:latin typeface="Gill Sans MT"/>
                <a:cs typeface="Gill Sans MT"/>
              </a:defRPr>
            </a:lvl1pPr>
          </a:lstStyle>
          <a:p>
            <a:pPr lvl="0"/>
            <a:r>
              <a:rPr lang="en-US" dirty="0"/>
              <a:t>Section Title</a:t>
            </a:r>
          </a:p>
        </p:txBody>
      </p:sp>
      <p:cxnSp>
        <p:nvCxnSpPr>
          <p:cNvPr id="3" name="Straight Connector 2"/>
          <p:cNvCxnSpPr/>
          <p:nvPr userDrawn="1"/>
        </p:nvCxnSpPr>
        <p:spPr>
          <a:xfrm>
            <a:off x="1" y="3748543"/>
            <a:ext cx="4227871" cy="0"/>
          </a:xfrm>
          <a:prstGeom prst="line">
            <a:avLst/>
          </a:prstGeom>
          <a:ln>
            <a:solidFill>
              <a:srgbClr val="FFFFFF"/>
            </a:solidFill>
          </a:ln>
          <a:effectLst>
            <a:outerShdw blurRad="12700" dist="19939" dir="5400000" algn="tl" rotWithShape="0">
              <a:srgbClr val="000000">
                <a:alpha val="8000"/>
              </a:srgbClr>
            </a:outerShdw>
          </a:effectLst>
        </p:spPr>
        <p:style>
          <a:lnRef idx="2">
            <a:schemeClr val="accent1"/>
          </a:lnRef>
          <a:fillRef idx="0">
            <a:schemeClr val="accent1"/>
          </a:fillRef>
          <a:effectRef idx="1">
            <a:schemeClr val="accent1"/>
          </a:effectRef>
          <a:fontRef idx="minor">
            <a:schemeClr val="tx1"/>
          </a:fontRef>
        </p:style>
      </p:cxnSp>
      <p:pic>
        <p:nvPicPr>
          <p:cNvPr id="6" name="Picture 5" descr="lines.eps"/>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rot="20746736">
            <a:off x="-135151" y="4119700"/>
            <a:ext cx="9446564" cy="3147544"/>
          </a:xfrm>
          <a:prstGeom prst="rect">
            <a:avLst/>
          </a:prstGeom>
        </p:spPr>
      </p:pic>
    </p:spTree>
    <p:extLst>
      <p:ext uri="{BB962C8B-B14F-4D97-AF65-F5344CB8AC3E}">
        <p14:creationId xmlns:p14="http://schemas.microsoft.com/office/powerpoint/2010/main" val="297646461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2" descr="bg2.jpg"/>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13528" y="0"/>
            <a:ext cx="9130473" cy="6858000"/>
          </a:xfrm>
          <a:prstGeom prst="rect">
            <a:avLst/>
          </a:prstGeom>
        </p:spPr>
      </p:pic>
      <p:sp>
        <p:nvSpPr>
          <p:cNvPr id="2" name="Text Placeholder 1"/>
          <p:cNvSpPr>
            <a:spLocks noGrp="1"/>
          </p:cNvSpPr>
          <p:nvPr>
            <p:ph type="body" idx="1"/>
          </p:nvPr>
        </p:nvSpPr>
        <p:spPr>
          <a:xfrm>
            <a:off x="457200" y="1600201"/>
            <a:ext cx="8229600" cy="452543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Title Placeholder 3"/>
          <p:cNvSpPr>
            <a:spLocks noGrp="1"/>
          </p:cNvSpPr>
          <p:nvPr>
            <p:ph type="title"/>
          </p:nvPr>
        </p:nvSpPr>
        <p:spPr>
          <a:xfrm>
            <a:off x="457200" y="275168"/>
            <a:ext cx="8229600" cy="873505"/>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1649185382"/>
      </p:ext>
    </p:extLst>
  </p:cSld>
  <p:clrMap bg1="lt1" tx1="dk1" bg2="lt2" tx2="dk2" accent1="accent1" accent2="accent2" accent3="accent3" accent4="accent4" accent5="accent5" accent6="accent6" hlink="hlink" folHlink="folHlink"/>
  <p:sldLayoutIdLst>
    <p:sldLayoutId id="2147483661" r:id="rId1"/>
    <p:sldLayoutId id="2147483681" r:id="rId2"/>
    <p:sldLayoutId id="2147483683" r:id="rId3"/>
    <p:sldLayoutId id="2147483682" r:id="rId4"/>
    <p:sldLayoutId id="2147483662" r:id="rId5"/>
    <p:sldLayoutId id="2147483684" r:id="rId6"/>
    <p:sldLayoutId id="2147483676" r:id="rId7"/>
    <p:sldLayoutId id="2147483663" r:id="rId8"/>
    <p:sldLayoutId id="2147483677" r:id="rId9"/>
    <p:sldLayoutId id="2147483678" r:id="rId10"/>
    <p:sldLayoutId id="2147483664" r:id="rId11"/>
    <p:sldLayoutId id="2147483665" r:id="rId12"/>
    <p:sldLayoutId id="2147483671" r:id="rId13"/>
    <p:sldLayoutId id="2147483668" r:id="rId14"/>
    <p:sldLayoutId id="2147483670" r:id="rId15"/>
    <p:sldLayoutId id="2147483672" r:id="rId16"/>
    <p:sldLayoutId id="2147483673" r:id="rId17"/>
    <p:sldLayoutId id="2147483679" r:id="rId18"/>
    <p:sldLayoutId id="2147483680" r:id="rId19"/>
    <p:sldLayoutId id="2147483685" r:id="rId20"/>
  </p:sldLayoutIdLst>
  <p:timing>
    <p:tnLst>
      <p:par>
        <p:cTn id="1" dur="indefinite" restart="never" nodeType="tmRoot"/>
      </p:par>
    </p:tnLst>
  </p:timing>
  <p:txStyles>
    <p:titleStyle>
      <a:lvl1pPr algn="l" defTabSz="457200" rtl="0" eaLnBrk="1" latinLnBrk="0" hangingPunct="1">
        <a:spcBef>
          <a:spcPct val="0"/>
        </a:spcBef>
        <a:buNone/>
        <a:defRPr sz="3400" b="0" i="0" kern="1200">
          <a:solidFill>
            <a:schemeClr val="tx1"/>
          </a:solidFill>
          <a:latin typeface="+mj-lt"/>
          <a:ea typeface="+mj-ea"/>
          <a:cs typeface="Gill Sans MT"/>
        </a:defRPr>
      </a:lvl1pPr>
    </p:titleStyle>
    <p:bodyStyle>
      <a:lvl1pPr marL="0" indent="0" algn="l" defTabSz="457200" rtl="0" eaLnBrk="1" latinLnBrk="0" hangingPunct="1">
        <a:spcBef>
          <a:spcPct val="20000"/>
        </a:spcBef>
        <a:buFont typeface="Arial"/>
        <a:buNone/>
        <a:defRPr sz="1700" b="0" i="0" kern="1200">
          <a:solidFill>
            <a:schemeClr val="bg1">
              <a:lumMod val="10000"/>
            </a:schemeClr>
          </a:solidFill>
          <a:latin typeface="Gill Sans MT"/>
          <a:ea typeface="+mn-ea"/>
          <a:cs typeface="Gill Sans MT"/>
        </a:defRPr>
      </a:lvl1pPr>
      <a:lvl2pPr marL="548640" indent="-285750" algn="l" defTabSz="457200" rtl="0" eaLnBrk="1" latinLnBrk="0" hangingPunct="1">
        <a:spcBef>
          <a:spcPts val="600"/>
        </a:spcBef>
        <a:buClr>
          <a:schemeClr val="accent3"/>
        </a:buClr>
        <a:buFont typeface="Arial"/>
        <a:buChar char="•"/>
        <a:defRPr sz="1300" b="0" i="0" kern="1200">
          <a:solidFill>
            <a:schemeClr val="bg2">
              <a:lumMod val="25000"/>
            </a:schemeClr>
          </a:solidFill>
          <a:latin typeface="+mn-lt"/>
          <a:ea typeface="+mn-ea"/>
          <a:cs typeface="Gill Sans MT"/>
        </a:defRPr>
      </a:lvl2pPr>
      <a:lvl3pPr marL="822960" indent="-228600" algn="l" defTabSz="457200" rtl="0" eaLnBrk="1" latinLnBrk="0" hangingPunct="1">
        <a:spcBef>
          <a:spcPts val="600"/>
        </a:spcBef>
        <a:buFont typeface="Lucida Grande"/>
        <a:buChar char="–"/>
        <a:defRPr sz="1300" b="0" i="0" kern="1200">
          <a:solidFill>
            <a:schemeClr val="bg2">
              <a:lumMod val="50000"/>
            </a:schemeClr>
          </a:solidFill>
          <a:latin typeface="+mn-lt"/>
          <a:ea typeface="+mn-ea"/>
          <a:cs typeface="Gill Sans MT"/>
        </a:defRPr>
      </a:lvl3pPr>
      <a:lvl4pPr marL="1600200" indent="-228600" algn="l" defTabSz="457200" rtl="0" eaLnBrk="1" latinLnBrk="0" hangingPunct="1">
        <a:spcBef>
          <a:spcPct val="20000"/>
        </a:spcBef>
        <a:buFont typeface="Arial"/>
        <a:buChar char="–"/>
        <a:defRPr sz="2000" kern="1200">
          <a:solidFill>
            <a:schemeClr val="bg1">
              <a:lumMod val="10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bg1">
              <a:lumMod val="1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9.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6.png"/><Relationship Id="rId1" Type="http://schemas.openxmlformats.org/officeDocument/2006/relationships/slideLayout" Target="../slideLayouts/slideLayout19.xml"/><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_tit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extBox 1"/>
          <p:cNvSpPr txBox="1"/>
          <p:nvPr/>
        </p:nvSpPr>
        <p:spPr>
          <a:xfrm>
            <a:off x="4269618" y="5357620"/>
            <a:ext cx="4392697" cy="738664"/>
          </a:xfrm>
          <a:prstGeom prst="rect">
            <a:avLst/>
          </a:prstGeom>
          <a:noFill/>
        </p:spPr>
        <p:txBody>
          <a:bodyPr wrap="square" rtlCol="0">
            <a:spAutoFit/>
          </a:bodyPr>
          <a:lstStyle/>
          <a:p>
            <a:pPr algn="r"/>
            <a:r>
              <a:rPr lang="en-US" sz="2100" dirty="0" smtClean="0">
                <a:solidFill>
                  <a:srgbClr val="454547"/>
                </a:solidFill>
                <a:latin typeface="Gill Sans"/>
                <a:cs typeface="Gill Sans"/>
              </a:rPr>
              <a:t>Sasha Pasulka</a:t>
            </a:r>
            <a:endParaRPr lang="en-US" sz="2100" dirty="0">
              <a:solidFill>
                <a:srgbClr val="454547"/>
              </a:solidFill>
              <a:latin typeface="Gill Sans"/>
              <a:cs typeface="Gill Sans"/>
            </a:endParaRPr>
          </a:p>
          <a:p>
            <a:pPr algn="r"/>
            <a:r>
              <a:rPr lang="en-US" sz="2100" dirty="0" smtClean="0">
                <a:solidFill>
                  <a:srgbClr val="454547"/>
                </a:solidFill>
                <a:latin typeface="Gill Sans"/>
                <a:cs typeface="Gill Sans"/>
              </a:rPr>
              <a:t>Senior Manager, Product Marketing</a:t>
            </a:r>
            <a:endParaRPr lang="en-US" sz="2100" dirty="0">
              <a:solidFill>
                <a:srgbClr val="454547"/>
              </a:solidFill>
              <a:latin typeface="Gill Sans"/>
              <a:cs typeface="Gill Sans"/>
            </a:endParaRPr>
          </a:p>
        </p:txBody>
      </p:sp>
      <p:sp>
        <p:nvSpPr>
          <p:cNvPr id="3" name="TextBox 2"/>
          <p:cNvSpPr txBox="1"/>
          <p:nvPr/>
        </p:nvSpPr>
        <p:spPr>
          <a:xfrm>
            <a:off x="2801608" y="6226767"/>
            <a:ext cx="5860707" cy="369332"/>
          </a:xfrm>
          <a:prstGeom prst="rect">
            <a:avLst/>
          </a:prstGeom>
          <a:noFill/>
        </p:spPr>
        <p:txBody>
          <a:bodyPr wrap="none" rtlCol="0">
            <a:spAutoFit/>
          </a:bodyPr>
          <a:lstStyle/>
          <a:p>
            <a:r>
              <a:rPr lang="en-US" dirty="0" smtClean="0"/>
              <a:t>Slightly adapted by Marc van </a:t>
            </a:r>
            <a:r>
              <a:rPr lang="en-US" dirty="0" err="1" smtClean="0"/>
              <a:t>Kreveld</a:t>
            </a:r>
            <a:r>
              <a:rPr lang="en-US" dirty="0" smtClean="0"/>
              <a:t> for Pattern Recognition</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9_agenda.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523049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_human_perceptio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560652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1_ma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277076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2_ma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2462896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3_math.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001792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4_see_dat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1130577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5_see_dat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303928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6_see_dat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3975804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91174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2087260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_number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5999248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260144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0"/>
          </p:nvPr>
        </p:nvSpPr>
        <p:spPr/>
      </p:sp>
      <p:sp>
        <p:nvSpPr>
          <p:cNvPr id="3" name="Title 2"/>
          <p:cNvSpPr>
            <a:spLocks noGrp="1"/>
          </p:cNvSpPr>
          <p:nvPr>
            <p:ph type="title"/>
          </p:nvPr>
        </p:nvSpPr>
        <p:spPr/>
        <p:txBody>
          <a:bodyPr/>
          <a:lstStyle/>
          <a:p>
            <a:endParaRPr lang="en-US"/>
          </a:p>
        </p:txBody>
      </p:sp>
      <p:pic>
        <p:nvPicPr>
          <p:cNvPr id="614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1"/>
            <a:ext cx="914400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99217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837404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41620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2064497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7604587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933157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9621399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970195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172655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_9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004163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163493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36932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429787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764663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3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622733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601493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758736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6284668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3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3423886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4550542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lnSpcReduction="10000"/>
          </a:bodyPr>
          <a:lstStyle/>
          <a:p>
            <a:r>
              <a:rPr lang="en-US" b="1" dirty="0" smtClean="0"/>
              <a:t>The power of human pattern recognition</a:t>
            </a:r>
            <a:endParaRPr lang="en-US" b="1" dirty="0"/>
          </a:p>
        </p:txBody>
      </p:sp>
      <p:sp>
        <p:nvSpPr>
          <p:cNvPr id="5" name="AutoShape 2" descr="Image result for carrie mathis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71650"/>
            <a:ext cx="4529137" cy="4529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7373" r="14903"/>
          <a:stretch/>
        </p:blipFill>
        <p:spPr bwMode="auto">
          <a:xfrm>
            <a:off x="4343922" y="2019300"/>
            <a:ext cx="4800078" cy="3483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32081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book_cover_clarke"/>
          <p:cNvPicPr>
            <a:picLocks noChangeAspect="1" noChangeArrowheads="1"/>
          </p:cNvPicPr>
          <p:nvPr/>
        </p:nvPicPr>
        <p:blipFill rotWithShape="1">
          <a:blip r:embed="rId2">
            <a:extLst>
              <a:ext uri="{28A0092B-C50C-407E-A947-70E740481C1C}">
                <a14:useLocalDpi xmlns:a14="http://schemas.microsoft.com/office/drawing/2010/main" val="0"/>
              </a:ext>
            </a:extLst>
          </a:blip>
          <a:srcRect l="9220" t="2207" r="3881" b="2941"/>
          <a:stretch/>
        </p:blipFill>
        <p:spPr bwMode="auto">
          <a:xfrm>
            <a:off x="0" y="1943100"/>
            <a:ext cx="3590925" cy="4914900"/>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2" descr="imap://kreve101@solismail.uu.nl:993/fetch%3EUID%3E/INBOX%3E53702?part=1.2&amp;type=image/jpeg&amp;filename=IMG_1764.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rot="5400000">
            <a:off x="3056160" y="773029"/>
            <a:ext cx="6954252" cy="5215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16319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p:blipFill>
        <p:spPr bwMode="auto">
          <a:xfrm rot="5400000">
            <a:off x="-590910" y="590910"/>
            <a:ext cx="6858000" cy="5676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8362" y="166329"/>
            <a:ext cx="2835663" cy="2835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088362" y="3001992"/>
            <a:ext cx="2689134" cy="461665"/>
          </a:xfrm>
          <a:prstGeom prst="rect">
            <a:avLst/>
          </a:prstGeom>
          <a:noFill/>
        </p:spPr>
        <p:txBody>
          <a:bodyPr wrap="none" rtlCol="0">
            <a:spAutoFit/>
          </a:bodyPr>
          <a:lstStyle/>
          <a:p>
            <a:r>
              <a:rPr lang="en-US" sz="2400" b="1" dirty="0" smtClean="0"/>
              <a:t>hypsometric map</a:t>
            </a:r>
            <a:endParaRPr lang="en-US" sz="2400" b="1" dirty="0"/>
          </a:p>
        </p:txBody>
      </p:sp>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3641156"/>
            <a:ext cx="3810000" cy="2543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334000" y="6203173"/>
            <a:ext cx="1818318" cy="461665"/>
          </a:xfrm>
          <a:prstGeom prst="rect">
            <a:avLst/>
          </a:prstGeom>
          <a:noFill/>
        </p:spPr>
        <p:txBody>
          <a:bodyPr wrap="none" rtlCol="0">
            <a:spAutoFit/>
          </a:bodyPr>
          <a:lstStyle/>
          <a:p>
            <a:r>
              <a:rPr lang="en-US" sz="2400" b="1" dirty="0" err="1" smtClean="0"/>
              <a:t>isoline</a:t>
            </a:r>
            <a:r>
              <a:rPr lang="en-US" sz="2400" b="1" dirty="0" smtClean="0"/>
              <a:t> map</a:t>
            </a:r>
            <a:endParaRPr lang="en-US" sz="2400" b="1" dirty="0"/>
          </a:p>
        </p:txBody>
      </p:sp>
    </p:spTree>
    <p:extLst>
      <p:ext uri="{BB962C8B-B14F-4D97-AF65-F5344CB8AC3E}">
        <p14:creationId xmlns:p14="http://schemas.microsoft.com/office/powerpoint/2010/main" val="4081832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5665" y="277406"/>
            <a:ext cx="6219825"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918" y="3269601"/>
            <a:ext cx="6667500"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828135" y="1017917"/>
            <a:ext cx="1493294" cy="461665"/>
          </a:xfrm>
          <a:prstGeom prst="rect">
            <a:avLst/>
          </a:prstGeom>
          <a:noFill/>
        </p:spPr>
        <p:txBody>
          <a:bodyPr wrap="none" rtlCol="0">
            <a:spAutoFit/>
          </a:bodyPr>
          <a:lstStyle/>
          <a:p>
            <a:r>
              <a:rPr lang="en-US" sz="2400" b="1" dirty="0" smtClean="0"/>
              <a:t>flow map</a:t>
            </a:r>
            <a:endParaRPr lang="en-US" sz="2400" b="1" dirty="0"/>
          </a:p>
        </p:txBody>
      </p:sp>
      <p:sp>
        <p:nvSpPr>
          <p:cNvPr id="7" name="TextBox 6"/>
          <p:cNvSpPr txBox="1"/>
          <p:nvPr/>
        </p:nvSpPr>
        <p:spPr>
          <a:xfrm>
            <a:off x="5524038" y="5794076"/>
            <a:ext cx="2471061" cy="461665"/>
          </a:xfrm>
          <a:prstGeom prst="rect">
            <a:avLst/>
          </a:prstGeom>
          <a:noFill/>
        </p:spPr>
        <p:txBody>
          <a:bodyPr wrap="none" rtlCol="0">
            <a:spAutoFit/>
          </a:bodyPr>
          <a:lstStyle/>
          <a:p>
            <a:r>
              <a:rPr lang="en-US" sz="2400" b="1" dirty="0" smtClean="0"/>
              <a:t>choropleth map</a:t>
            </a:r>
            <a:endParaRPr lang="en-US" sz="2400" b="1" dirty="0"/>
          </a:p>
        </p:txBody>
      </p:sp>
    </p:spTree>
    <p:extLst>
      <p:ext uri="{BB962C8B-B14F-4D97-AF65-F5344CB8AC3E}">
        <p14:creationId xmlns:p14="http://schemas.microsoft.com/office/powerpoint/2010/main" val="762680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psm_ocean_qua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9857" y="0"/>
            <a:ext cx="8096250"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668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6" descr="psm_NL_toer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1382" y="0"/>
            <a:ext cx="60817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4628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4442278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74431744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5241772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02508279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5_viz_review.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4899814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4_visual_analytic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464226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46_ques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171208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7_befo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2447489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48_aft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924960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49_question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0163934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5_visu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5733553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6_dat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7663854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7_data.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4480977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_visuall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857897093"/>
      </p:ext>
    </p:extLst>
  </p:cSld>
  <p:clrMapOvr>
    <a:masterClrMapping/>
  </p:clrMapOvr>
  <p:timing>
    <p:tnLst>
      <p:par>
        <p:cTn id="1" dur="indefinite" restart="never" nodeType="tmRoot"/>
      </p:par>
    </p:tnLst>
  </p:timing>
</p:sld>
</file>

<file path=ppt/theme/theme1.xml><?xml version="1.0" encoding="utf-8"?>
<a:theme xmlns:a="http://schemas.openxmlformats.org/drawingml/2006/main" name="e3_Tableau_Template_4">
  <a:themeElements>
    <a:clrScheme name="Tableau">
      <a:dk1>
        <a:srgbClr val="1F447D"/>
      </a:dk1>
      <a:lt1>
        <a:srgbClr val="E2E2E2"/>
      </a:lt1>
      <a:dk2>
        <a:srgbClr val="1F447D"/>
      </a:dk2>
      <a:lt2>
        <a:srgbClr val="E2E2E2"/>
      </a:lt2>
      <a:accent1>
        <a:srgbClr val="1F447D"/>
      </a:accent1>
      <a:accent2>
        <a:srgbClr val="5B6591"/>
      </a:accent2>
      <a:accent3>
        <a:srgbClr val="E8762C"/>
      </a:accent3>
      <a:accent4>
        <a:srgbClr val="59879B"/>
      </a:accent4>
      <a:accent5>
        <a:srgbClr val="EB912C"/>
      </a:accent5>
      <a:accent6>
        <a:srgbClr val="C72035"/>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ableau">
        <a:dk1>
          <a:srgbClr val="1F447D"/>
        </a:dk1>
        <a:lt1>
          <a:srgbClr val="E2E2E2"/>
        </a:lt1>
        <a:dk2>
          <a:srgbClr val="1F447D"/>
        </a:dk2>
        <a:lt2>
          <a:srgbClr val="E2E2E2"/>
        </a:lt2>
        <a:accent1>
          <a:srgbClr val="1F447D"/>
        </a:accent1>
        <a:accent2>
          <a:srgbClr val="5B6591"/>
        </a:accent2>
        <a:accent3>
          <a:srgbClr val="E8762C"/>
        </a:accent3>
        <a:accent4>
          <a:srgbClr val="59879B"/>
        </a:accent4>
        <a:accent5>
          <a:srgbClr val="EB912C"/>
        </a:accent5>
        <a:accent6>
          <a:srgbClr val="C72035"/>
        </a:accent6>
        <a:hlink>
          <a:srgbClr val="0000FF"/>
        </a:hlink>
        <a:folHlink>
          <a:srgbClr val="800080"/>
        </a:folHlink>
      </a:clrScheme>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e3_Tableau_Template_4.potx</Template>
  <TotalTime>18275</TotalTime>
  <Words>1992</Words>
  <Application>Microsoft Office PowerPoint</Application>
  <PresentationFormat>On-screen Show (4:3)</PresentationFormat>
  <Paragraphs>115</Paragraphs>
  <Slides>53</Slides>
  <Notes>43</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e3_Tableau_Template_4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Cara Schwertly</dc:creator>
  <cp:lastModifiedBy>Marc van Kreveld</cp:lastModifiedBy>
  <cp:revision>281</cp:revision>
  <dcterms:created xsi:type="dcterms:W3CDTF">2012-04-06T19:08:47Z</dcterms:created>
  <dcterms:modified xsi:type="dcterms:W3CDTF">2016-01-20T08:32:19Z</dcterms:modified>
</cp:coreProperties>
</file>